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5199975" cy="359997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ddíl bez názvu" id="{05C468B7-BCD0-4462-92F5-A2508CB964EC}">
          <p14:sldIdLst>
            <p14:sldId id="256"/>
          </p14:sldIdLst>
        </p14:section>
      </p14:sectionLst>
    </p:ext>
    <p:ext uri="{EFAFB233-063F-42B5-8137-9DF3F51BA10A}">
      <p15:sldGuideLst xmlns:p15="http://schemas.microsoft.com/office/powerpoint/2012/main">
        <p15:guide id="1" orient="horz" pos="11407" userDrawn="1">
          <p15:clr>
            <a:srgbClr val="A4A3A4"/>
          </p15:clr>
        </p15:guide>
        <p15:guide id="2" pos="78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702" autoAdjust="0"/>
    <p:restoredTop sz="94660"/>
  </p:normalViewPr>
  <p:slideViewPr>
    <p:cSldViewPr snapToGrid="0" showGuides="1">
      <p:cViewPr>
        <p:scale>
          <a:sx n="66" d="100"/>
          <a:sy n="66" d="100"/>
        </p:scale>
        <p:origin x="132" y="-6972"/>
      </p:cViewPr>
      <p:guideLst>
        <p:guide orient="horz" pos="11407"/>
        <p:guide pos="789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889998" y="5891626"/>
            <a:ext cx="21419979" cy="12533242"/>
          </a:xfrm>
        </p:spPr>
        <p:txBody>
          <a:bodyPr anchor="b"/>
          <a:lstStyle>
            <a:lvl1pPr algn="ctr">
              <a:defRPr sz="16535"/>
            </a:lvl1pPr>
          </a:lstStyle>
          <a:p>
            <a:r>
              <a:rPr lang="cs-CZ"/>
              <a:t>Kliknutím lze upravit styl.</a:t>
            </a:r>
            <a:endParaRPr lang="en-US" dirty="0"/>
          </a:p>
        </p:txBody>
      </p:sp>
      <p:sp>
        <p:nvSpPr>
          <p:cNvPr id="3" name="Subtitle 2"/>
          <p:cNvSpPr>
            <a:spLocks noGrp="1"/>
          </p:cNvSpPr>
          <p:nvPr>
            <p:ph type="subTitle" idx="1"/>
          </p:nvPr>
        </p:nvSpPr>
        <p:spPr>
          <a:xfrm>
            <a:off x="3149997" y="18908198"/>
            <a:ext cx="18899981" cy="8691601"/>
          </a:xfrm>
        </p:spPr>
        <p:txBody>
          <a:bodyPr/>
          <a:lstStyle>
            <a:lvl1pPr marL="0" indent="0" algn="ctr">
              <a:buNone/>
              <a:defRPr sz="6614"/>
            </a:lvl1pPr>
            <a:lvl2pPr marL="1259997" indent="0" algn="ctr">
              <a:buNone/>
              <a:defRPr sz="5512"/>
            </a:lvl2pPr>
            <a:lvl3pPr marL="2519995" indent="0" algn="ctr">
              <a:buNone/>
              <a:defRPr sz="4961"/>
            </a:lvl3pPr>
            <a:lvl4pPr marL="3779992" indent="0" algn="ctr">
              <a:buNone/>
              <a:defRPr sz="4409"/>
            </a:lvl4pPr>
            <a:lvl5pPr marL="5039990" indent="0" algn="ctr">
              <a:buNone/>
              <a:defRPr sz="4409"/>
            </a:lvl5pPr>
            <a:lvl6pPr marL="6299987" indent="0" algn="ctr">
              <a:buNone/>
              <a:defRPr sz="4409"/>
            </a:lvl6pPr>
            <a:lvl7pPr marL="7559985" indent="0" algn="ctr">
              <a:buNone/>
              <a:defRPr sz="4409"/>
            </a:lvl7pPr>
            <a:lvl8pPr marL="8819982" indent="0" algn="ctr">
              <a:buNone/>
              <a:defRPr sz="4409"/>
            </a:lvl8pPr>
            <a:lvl9pPr marL="10079980" indent="0" algn="ctr">
              <a:buNone/>
              <a:defRPr sz="4409"/>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06006D06-AD4D-4171-808D-046D27A954E5}" type="datetimeFigureOut">
              <a:rPr lang="cs-CZ" smtClean="0"/>
              <a:t>12.05.2022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C8779D5-37BB-490D-B081-6E0E73990090}" type="slidenum">
              <a:rPr lang="cs-CZ" smtClean="0"/>
              <a:t>‹#›</a:t>
            </a:fld>
            <a:endParaRPr lang="cs-CZ"/>
          </a:p>
        </p:txBody>
      </p:sp>
    </p:spTree>
    <p:extLst>
      <p:ext uri="{BB962C8B-B14F-4D97-AF65-F5344CB8AC3E}">
        <p14:creationId xmlns:p14="http://schemas.microsoft.com/office/powerpoint/2010/main" val="2236118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06006D06-AD4D-4171-808D-046D27A954E5}" type="datetimeFigureOut">
              <a:rPr lang="cs-CZ" smtClean="0"/>
              <a:t>12.05.2022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C8779D5-37BB-490D-B081-6E0E73990090}" type="slidenum">
              <a:rPr lang="cs-CZ" smtClean="0"/>
              <a:t>‹#›</a:t>
            </a:fld>
            <a:endParaRPr lang="cs-CZ"/>
          </a:p>
        </p:txBody>
      </p:sp>
    </p:spTree>
    <p:extLst>
      <p:ext uri="{BB962C8B-B14F-4D97-AF65-F5344CB8AC3E}">
        <p14:creationId xmlns:p14="http://schemas.microsoft.com/office/powerpoint/2010/main" val="800631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033733" y="1916653"/>
            <a:ext cx="5433745" cy="30508114"/>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732500" y="1916653"/>
            <a:ext cx="15986234" cy="30508114"/>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06006D06-AD4D-4171-808D-046D27A954E5}" type="datetimeFigureOut">
              <a:rPr lang="cs-CZ" smtClean="0"/>
              <a:t>12.05.2022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C8779D5-37BB-490D-B081-6E0E73990090}" type="slidenum">
              <a:rPr lang="cs-CZ" smtClean="0"/>
              <a:t>‹#›</a:t>
            </a:fld>
            <a:endParaRPr lang="cs-CZ"/>
          </a:p>
        </p:txBody>
      </p:sp>
    </p:spTree>
    <p:extLst>
      <p:ext uri="{BB962C8B-B14F-4D97-AF65-F5344CB8AC3E}">
        <p14:creationId xmlns:p14="http://schemas.microsoft.com/office/powerpoint/2010/main" val="2495736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06006D06-AD4D-4171-808D-046D27A954E5}" type="datetimeFigureOut">
              <a:rPr lang="cs-CZ" smtClean="0"/>
              <a:t>12.05.2022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C8779D5-37BB-490D-B081-6E0E73990090}" type="slidenum">
              <a:rPr lang="cs-CZ" smtClean="0"/>
              <a:t>‹#›</a:t>
            </a:fld>
            <a:endParaRPr lang="cs-CZ"/>
          </a:p>
        </p:txBody>
      </p:sp>
    </p:spTree>
    <p:extLst>
      <p:ext uri="{BB962C8B-B14F-4D97-AF65-F5344CB8AC3E}">
        <p14:creationId xmlns:p14="http://schemas.microsoft.com/office/powerpoint/2010/main" val="3318896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719375" y="8974945"/>
            <a:ext cx="21734978" cy="14974888"/>
          </a:xfrm>
        </p:spPr>
        <p:txBody>
          <a:bodyPr anchor="b"/>
          <a:lstStyle>
            <a:lvl1pPr>
              <a:defRPr sz="16535"/>
            </a:lvl1pPr>
          </a:lstStyle>
          <a:p>
            <a:r>
              <a:rPr lang="cs-CZ"/>
              <a:t>Kliknutím lze upravit styl.</a:t>
            </a:r>
            <a:endParaRPr lang="en-US" dirty="0"/>
          </a:p>
        </p:txBody>
      </p:sp>
      <p:sp>
        <p:nvSpPr>
          <p:cNvPr id="3" name="Text Placeholder 2"/>
          <p:cNvSpPr>
            <a:spLocks noGrp="1"/>
          </p:cNvSpPr>
          <p:nvPr>
            <p:ph type="body" idx="1"/>
          </p:nvPr>
        </p:nvSpPr>
        <p:spPr>
          <a:xfrm>
            <a:off x="1719375" y="24091502"/>
            <a:ext cx="21734978" cy="7874940"/>
          </a:xfrm>
        </p:spPr>
        <p:txBody>
          <a:bodyPr/>
          <a:lstStyle>
            <a:lvl1pPr marL="0" indent="0">
              <a:buNone/>
              <a:defRPr sz="6614">
                <a:solidFill>
                  <a:schemeClr val="tx1"/>
                </a:solidFill>
              </a:defRPr>
            </a:lvl1pPr>
            <a:lvl2pPr marL="1259997" indent="0">
              <a:buNone/>
              <a:defRPr sz="5512">
                <a:solidFill>
                  <a:schemeClr val="tx1">
                    <a:tint val="75000"/>
                  </a:schemeClr>
                </a:solidFill>
              </a:defRPr>
            </a:lvl2pPr>
            <a:lvl3pPr marL="2519995" indent="0">
              <a:buNone/>
              <a:defRPr sz="4961">
                <a:solidFill>
                  <a:schemeClr val="tx1">
                    <a:tint val="75000"/>
                  </a:schemeClr>
                </a:solidFill>
              </a:defRPr>
            </a:lvl3pPr>
            <a:lvl4pPr marL="3779992" indent="0">
              <a:buNone/>
              <a:defRPr sz="4409">
                <a:solidFill>
                  <a:schemeClr val="tx1">
                    <a:tint val="75000"/>
                  </a:schemeClr>
                </a:solidFill>
              </a:defRPr>
            </a:lvl4pPr>
            <a:lvl5pPr marL="5039990" indent="0">
              <a:buNone/>
              <a:defRPr sz="4409">
                <a:solidFill>
                  <a:schemeClr val="tx1">
                    <a:tint val="75000"/>
                  </a:schemeClr>
                </a:solidFill>
              </a:defRPr>
            </a:lvl5pPr>
            <a:lvl6pPr marL="6299987" indent="0">
              <a:buNone/>
              <a:defRPr sz="4409">
                <a:solidFill>
                  <a:schemeClr val="tx1">
                    <a:tint val="75000"/>
                  </a:schemeClr>
                </a:solidFill>
              </a:defRPr>
            </a:lvl6pPr>
            <a:lvl7pPr marL="7559985" indent="0">
              <a:buNone/>
              <a:defRPr sz="4409">
                <a:solidFill>
                  <a:schemeClr val="tx1">
                    <a:tint val="75000"/>
                  </a:schemeClr>
                </a:solidFill>
              </a:defRPr>
            </a:lvl7pPr>
            <a:lvl8pPr marL="8819982" indent="0">
              <a:buNone/>
              <a:defRPr sz="4409">
                <a:solidFill>
                  <a:schemeClr val="tx1">
                    <a:tint val="75000"/>
                  </a:schemeClr>
                </a:solidFill>
              </a:defRPr>
            </a:lvl8pPr>
            <a:lvl9pPr marL="10079980" indent="0">
              <a:buNone/>
              <a:defRPr sz="4409">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06006D06-AD4D-4171-808D-046D27A954E5}" type="datetimeFigureOut">
              <a:rPr lang="cs-CZ" smtClean="0"/>
              <a:t>12.05.2022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C8779D5-37BB-490D-B081-6E0E73990090}" type="slidenum">
              <a:rPr lang="cs-CZ" smtClean="0"/>
              <a:t>‹#›</a:t>
            </a:fld>
            <a:endParaRPr lang="cs-CZ"/>
          </a:p>
        </p:txBody>
      </p:sp>
    </p:spTree>
    <p:extLst>
      <p:ext uri="{BB962C8B-B14F-4D97-AF65-F5344CB8AC3E}">
        <p14:creationId xmlns:p14="http://schemas.microsoft.com/office/powerpoint/2010/main" val="3188937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732498" y="9583264"/>
            <a:ext cx="10709989" cy="22841503"/>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12757488" y="9583264"/>
            <a:ext cx="10709989" cy="22841503"/>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06006D06-AD4D-4171-808D-046D27A954E5}" type="datetimeFigureOut">
              <a:rPr lang="cs-CZ" smtClean="0"/>
              <a:t>12.05.2022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CC8779D5-37BB-490D-B081-6E0E73990090}" type="slidenum">
              <a:rPr lang="cs-CZ" smtClean="0"/>
              <a:t>‹#›</a:t>
            </a:fld>
            <a:endParaRPr lang="cs-CZ"/>
          </a:p>
        </p:txBody>
      </p:sp>
    </p:spTree>
    <p:extLst>
      <p:ext uri="{BB962C8B-B14F-4D97-AF65-F5344CB8AC3E}">
        <p14:creationId xmlns:p14="http://schemas.microsoft.com/office/powerpoint/2010/main" val="1937493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735781" y="1916661"/>
            <a:ext cx="21734978" cy="6958285"/>
          </a:xfrm>
        </p:spPr>
        <p:txBody>
          <a:bodyPr/>
          <a:lstStyle/>
          <a:p>
            <a:r>
              <a:rPr lang="cs-CZ"/>
              <a:t>Kliknutím lze upravit styl.</a:t>
            </a:r>
            <a:endParaRPr lang="en-US" dirty="0"/>
          </a:p>
        </p:txBody>
      </p:sp>
      <p:sp>
        <p:nvSpPr>
          <p:cNvPr id="3" name="Text Placeholder 2"/>
          <p:cNvSpPr>
            <a:spLocks noGrp="1"/>
          </p:cNvSpPr>
          <p:nvPr>
            <p:ph type="body" idx="1"/>
          </p:nvPr>
        </p:nvSpPr>
        <p:spPr>
          <a:xfrm>
            <a:off x="1735783" y="8824938"/>
            <a:ext cx="10660769" cy="4324966"/>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cs-CZ"/>
              <a:t>Po kliknutí můžete upravovat styly textu v předloze.</a:t>
            </a:r>
          </a:p>
        </p:txBody>
      </p:sp>
      <p:sp>
        <p:nvSpPr>
          <p:cNvPr id="4" name="Content Placeholder 3"/>
          <p:cNvSpPr>
            <a:spLocks noGrp="1"/>
          </p:cNvSpPr>
          <p:nvPr>
            <p:ph sz="half" idx="2"/>
          </p:nvPr>
        </p:nvSpPr>
        <p:spPr>
          <a:xfrm>
            <a:off x="1735783" y="13149904"/>
            <a:ext cx="10660769" cy="19341529"/>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12757489" y="8824938"/>
            <a:ext cx="10713272" cy="4324966"/>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cs-CZ"/>
              <a:t>Po kliknutí můžete upravovat styly textu v předloze.</a:t>
            </a:r>
          </a:p>
        </p:txBody>
      </p:sp>
      <p:sp>
        <p:nvSpPr>
          <p:cNvPr id="6" name="Content Placeholder 5"/>
          <p:cNvSpPr>
            <a:spLocks noGrp="1"/>
          </p:cNvSpPr>
          <p:nvPr>
            <p:ph sz="quarter" idx="4"/>
          </p:nvPr>
        </p:nvSpPr>
        <p:spPr>
          <a:xfrm>
            <a:off x="12757489" y="13149904"/>
            <a:ext cx="10713272" cy="19341529"/>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06006D06-AD4D-4171-808D-046D27A954E5}" type="datetimeFigureOut">
              <a:rPr lang="cs-CZ" smtClean="0"/>
              <a:t>12.05.2022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CC8779D5-37BB-490D-B081-6E0E73990090}" type="slidenum">
              <a:rPr lang="cs-CZ" smtClean="0"/>
              <a:t>‹#›</a:t>
            </a:fld>
            <a:endParaRPr lang="cs-CZ"/>
          </a:p>
        </p:txBody>
      </p:sp>
    </p:spTree>
    <p:extLst>
      <p:ext uri="{BB962C8B-B14F-4D97-AF65-F5344CB8AC3E}">
        <p14:creationId xmlns:p14="http://schemas.microsoft.com/office/powerpoint/2010/main" val="3076592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06006D06-AD4D-4171-808D-046D27A954E5}" type="datetimeFigureOut">
              <a:rPr lang="cs-CZ" smtClean="0"/>
              <a:t>12.05.2022</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CC8779D5-37BB-490D-B081-6E0E73990090}" type="slidenum">
              <a:rPr lang="cs-CZ" smtClean="0"/>
              <a:t>‹#›</a:t>
            </a:fld>
            <a:endParaRPr lang="cs-CZ"/>
          </a:p>
        </p:txBody>
      </p:sp>
    </p:spTree>
    <p:extLst>
      <p:ext uri="{BB962C8B-B14F-4D97-AF65-F5344CB8AC3E}">
        <p14:creationId xmlns:p14="http://schemas.microsoft.com/office/powerpoint/2010/main" val="498479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06D06-AD4D-4171-808D-046D27A954E5}" type="datetimeFigureOut">
              <a:rPr lang="cs-CZ" smtClean="0"/>
              <a:t>12.05.2022</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CC8779D5-37BB-490D-B081-6E0E73990090}" type="slidenum">
              <a:rPr lang="cs-CZ" smtClean="0"/>
              <a:t>‹#›</a:t>
            </a:fld>
            <a:endParaRPr lang="cs-CZ"/>
          </a:p>
        </p:txBody>
      </p:sp>
    </p:spTree>
    <p:extLst>
      <p:ext uri="{BB962C8B-B14F-4D97-AF65-F5344CB8AC3E}">
        <p14:creationId xmlns:p14="http://schemas.microsoft.com/office/powerpoint/2010/main" val="2435322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35780" y="2399982"/>
            <a:ext cx="8127648" cy="8399939"/>
          </a:xfrm>
        </p:spPr>
        <p:txBody>
          <a:bodyPr anchor="b"/>
          <a:lstStyle>
            <a:lvl1pPr>
              <a:defRPr sz="8819"/>
            </a:lvl1pPr>
          </a:lstStyle>
          <a:p>
            <a:r>
              <a:rPr lang="cs-CZ"/>
              <a:t>Kliknutím lze upravit styl.</a:t>
            </a:r>
            <a:endParaRPr lang="en-US" dirty="0"/>
          </a:p>
        </p:txBody>
      </p:sp>
      <p:sp>
        <p:nvSpPr>
          <p:cNvPr id="3" name="Content Placeholder 2"/>
          <p:cNvSpPr>
            <a:spLocks noGrp="1"/>
          </p:cNvSpPr>
          <p:nvPr>
            <p:ph idx="1"/>
          </p:nvPr>
        </p:nvSpPr>
        <p:spPr>
          <a:xfrm>
            <a:off x="10713272" y="5183304"/>
            <a:ext cx="12757487" cy="25583147"/>
          </a:xfrm>
        </p:spPr>
        <p:txBody>
          <a:bodyPr/>
          <a:lstStyle>
            <a:lvl1pPr>
              <a:defRPr sz="8819"/>
            </a:lvl1pPr>
            <a:lvl2pPr>
              <a:defRPr sz="7717"/>
            </a:lvl2pPr>
            <a:lvl3pPr>
              <a:defRPr sz="6614"/>
            </a:lvl3pPr>
            <a:lvl4pPr>
              <a:defRPr sz="5512"/>
            </a:lvl4pPr>
            <a:lvl5pPr>
              <a:defRPr sz="5512"/>
            </a:lvl5pPr>
            <a:lvl6pPr>
              <a:defRPr sz="5512"/>
            </a:lvl6pPr>
            <a:lvl7pPr>
              <a:defRPr sz="5512"/>
            </a:lvl7pPr>
            <a:lvl8pPr>
              <a:defRPr sz="5512"/>
            </a:lvl8pPr>
            <a:lvl9pPr>
              <a:defRPr sz="5512"/>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735780" y="10799922"/>
            <a:ext cx="8127648" cy="20008190"/>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06006D06-AD4D-4171-808D-046D27A954E5}" type="datetimeFigureOut">
              <a:rPr lang="cs-CZ" smtClean="0"/>
              <a:t>12.05.2022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CC8779D5-37BB-490D-B081-6E0E73990090}" type="slidenum">
              <a:rPr lang="cs-CZ" smtClean="0"/>
              <a:t>‹#›</a:t>
            </a:fld>
            <a:endParaRPr lang="cs-CZ"/>
          </a:p>
        </p:txBody>
      </p:sp>
    </p:spTree>
    <p:extLst>
      <p:ext uri="{BB962C8B-B14F-4D97-AF65-F5344CB8AC3E}">
        <p14:creationId xmlns:p14="http://schemas.microsoft.com/office/powerpoint/2010/main" val="2873949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35780" y="2399982"/>
            <a:ext cx="8127648" cy="8399939"/>
          </a:xfrm>
        </p:spPr>
        <p:txBody>
          <a:bodyPr anchor="b"/>
          <a:lstStyle>
            <a:lvl1pPr>
              <a:defRPr sz="8819"/>
            </a:lvl1pPr>
          </a:lstStyle>
          <a:p>
            <a:r>
              <a:rPr lang="cs-CZ"/>
              <a:t>Kliknutím lze upravit styl.</a:t>
            </a:r>
            <a:endParaRPr lang="en-US" dirty="0"/>
          </a:p>
        </p:txBody>
      </p:sp>
      <p:sp>
        <p:nvSpPr>
          <p:cNvPr id="3" name="Picture Placeholder 2"/>
          <p:cNvSpPr>
            <a:spLocks noGrp="1" noChangeAspect="1"/>
          </p:cNvSpPr>
          <p:nvPr>
            <p:ph type="pic" idx="1"/>
          </p:nvPr>
        </p:nvSpPr>
        <p:spPr>
          <a:xfrm>
            <a:off x="10713272" y="5183304"/>
            <a:ext cx="12757487" cy="25583147"/>
          </a:xfrm>
        </p:spPr>
        <p:txBody>
          <a:bodyPr anchor="t"/>
          <a:lstStyle>
            <a:lvl1pPr marL="0" indent="0">
              <a:buNone/>
              <a:defRPr sz="8819"/>
            </a:lvl1pPr>
            <a:lvl2pPr marL="1259997" indent="0">
              <a:buNone/>
              <a:defRPr sz="7717"/>
            </a:lvl2pPr>
            <a:lvl3pPr marL="2519995" indent="0">
              <a:buNone/>
              <a:defRPr sz="6614"/>
            </a:lvl3pPr>
            <a:lvl4pPr marL="3779992" indent="0">
              <a:buNone/>
              <a:defRPr sz="5512"/>
            </a:lvl4pPr>
            <a:lvl5pPr marL="5039990" indent="0">
              <a:buNone/>
              <a:defRPr sz="5512"/>
            </a:lvl5pPr>
            <a:lvl6pPr marL="6299987" indent="0">
              <a:buNone/>
              <a:defRPr sz="5512"/>
            </a:lvl6pPr>
            <a:lvl7pPr marL="7559985" indent="0">
              <a:buNone/>
              <a:defRPr sz="5512"/>
            </a:lvl7pPr>
            <a:lvl8pPr marL="8819982" indent="0">
              <a:buNone/>
              <a:defRPr sz="5512"/>
            </a:lvl8pPr>
            <a:lvl9pPr marL="10079980" indent="0">
              <a:buNone/>
              <a:defRPr sz="5512"/>
            </a:lvl9pPr>
          </a:lstStyle>
          <a:p>
            <a:r>
              <a:rPr lang="cs-CZ"/>
              <a:t>Kliknutím na ikonu přidáte obrázek.</a:t>
            </a:r>
            <a:endParaRPr lang="en-US" dirty="0"/>
          </a:p>
        </p:txBody>
      </p:sp>
      <p:sp>
        <p:nvSpPr>
          <p:cNvPr id="4" name="Text Placeholder 3"/>
          <p:cNvSpPr>
            <a:spLocks noGrp="1"/>
          </p:cNvSpPr>
          <p:nvPr>
            <p:ph type="body" sz="half" idx="2"/>
          </p:nvPr>
        </p:nvSpPr>
        <p:spPr>
          <a:xfrm>
            <a:off x="1735780" y="10799922"/>
            <a:ext cx="8127648" cy="20008190"/>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06006D06-AD4D-4171-808D-046D27A954E5}" type="datetimeFigureOut">
              <a:rPr lang="cs-CZ" smtClean="0"/>
              <a:t>12.05.2022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CC8779D5-37BB-490D-B081-6E0E73990090}" type="slidenum">
              <a:rPr lang="cs-CZ" smtClean="0"/>
              <a:t>‹#›</a:t>
            </a:fld>
            <a:endParaRPr lang="cs-CZ"/>
          </a:p>
        </p:txBody>
      </p:sp>
    </p:spTree>
    <p:extLst>
      <p:ext uri="{BB962C8B-B14F-4D97-AF65-F5344CB8AC3E}">
        <p14:creationId xmlns:p14="http://schemas.microsoft.com/office/powerpoint/2010/main" val="3146767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32499" y="1916661"/>
            <a:ext cx="21734978" cy="6958285"/>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732499" y="9583264"/>
            <a:ext cx="21734978" cy="2284150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732498" y="33366432"/>
            <a:ext cx="5669994" cy="1916653"/>
          </a:xfrm>
          <a:prstGeom prst="rect">
            <a:avLst/>
          </a:prstGeom>
        </p:spPr>
        <p:txBody>
          <a:bodyPr vert="horz" lIns="91440" tIns="45720" rIns="91440" bIns="45720" rtlCol="0" anchor="ctr"/>
          <a:lstStyle>
            <a:lvl1pPr algn="l">
              <a:defRPr sz="3307">
                <a:solidFill>
                  <a:schemeClr val="tx1">
                    <a:tint val="75000"/>
                  </a:schemeClr>
                </a:solidFill>
              </a:defRPr>
            </a:lvl1pPr>
          </a:lstStyle>
          <a:p>
            <a:fld id="{06006D06-AD4D-4171-808D-046D27A954E5}" type="datetimeFigureOut">
              <a:rPr lang="cs-CZ" smtClean="0"/>
              <a:t>12.05.2022</a:t>
            </a:fld>
            <a:endParaRPr lang="cs-CZ"/>
          </a:p>
        </p:txBody>
      </p:sp>
      <p:sp>
        <p:nvSpPr>
          <p:cNvPr id="5" name="Footer Placeholder 4"/>
          <p:cNvSpPr>
            <a:spLocks noGrp="1"/>
          </p:cNvSpPr>
          <p:nvPr>
            <p:ph type="ftr" sz="quarter" idx="3"/>
          </p:nvPr>
        </p:nvSpPr>
        <p:spPr>
          <a:xfrm>
            <a:off x="8347492" y="33366432"/>
            <a:ext cx="8504992" cy="1916653"/>
          </a:xfrm>
          <a:prstGeom prst="rect">
            <a:avLst/>
          </a:prstGeom>
        </p:spPr>
        <p:txBody>
          <a:bodyPr vert="horz" lIns="91440" tIns="45720" rIns="91440" bIns="45720" rtlCol="0" anchor="ctr"/>
          <a:lstStyle>
            <a:lvl1pPr algn="ctr">
              <a:defRPr sz="3307">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17797483" y="33366432"/>
            <a:ext cx="5669994" cy="1916653"/>
          </a:xfrm>
          <a:prstGeom prst="rect">
            <a:avLst/>
          </a:prstGeom>
        </p:spPr>
        <p:txBody>
          <a:bodyPr vert="horz" lIns="91440" tIns="45720" rIns="91440" bIns="45720" rtlCol="0" anchor="ctr"/>
          <a:lstStyle>
            <a:lvl1pPr algn="r">
              <a:defRPr sz="3307">
                <a:solidFill>
                  <a:schemeClr val="tx1">
                    <a:tint val="75000"/>
                  </a:schemeClr>
                </a:solidFill>
              </a:defRPr>
            </a:lvl1pPr>
          </a:lstStyle>
          <a:p>
            <a:fld id="{CC8779D5-37BB-490D-B081-6E0E73990090}" type="slidenum">
              <a:rPr lang="cs-CZ" smtClean="0"/>
              <a:t>‹#›</a:t>
            </a:fld>
            <a:endParaRPr lang="cs-CZ"/>
          </a:p>
        </p:txBody>
      </p:sp>
    </p:spTree>
    <p:extLst>
      <p:ext uri="{BB962C8B-B14F-4D97-AF65-F5344CB8AC3E}">
        <p14:creationId xmlns:p14="http://schemas.microsoft.com/office/powerpoint/2010/main" val="5278414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519995" rtl="0" eaLnBrk="1" latinLnBrk="0" hangingPunct="1">
        <a:lnSpc>
          <a:spcPct val="90000"/>
        </a:lnSpc>
        <a:spcBef>
          <a:spcPct val="0"/>
        </a:spcBef>
        <a:buNone/>
        <a:defRPr sz="12126" kern="1200">
          <a:solidFill>
            <a:schemeClr val="tx1"/>
          </a:solidFill>
          <a:latin typeface="+mj-lt"/>
          <a:ea typeface="+mj-ea"/>
          <a:cs typeface="+mj-cs"/>
        </a:defRPr>
      </a:lvl1pPr>
    </p:titleStyle>
    <p:bodyStyle>
      <a:lvl1pPr marL="629999" indent="-629999" algn="l" defTabSz="2519995" rtl="0" eaLnBrk="1" latinLnBrk="0" hangingPunct="1">
        <a:lnSpc>
          <a:spcPct val="90000"/>
        </a:lnSpc>
        <a:spcBef>
          <a:spcPts val="2756"/>
        </a:spcBef>
        <a:buFont typeface="Arial" panose="020B0604020202020204" pitchFamily="34" charset="0"/>
        <a:buChar char="•"/>
        <a:defRPr sz="7717" kern="1200">
          <a:solidFill>
            <a:schemeClr val="tx1"/>
          </a:solidFill>
          <a:latin typeface="+mn-lt"/>
          <a:ea typeface="+mn-ea"/>
          <a:cs typeface="+mn-cs"/>
        </a:defRPr>
      </a:lvl1pPr>
      <a:lvl2pPr marL="1889996" indent="-629999" algn="l" defTabSz="2519995" rtl="0" eaLnBrk="1" latinLnBrk="0" hangingPunct="1">
        <a:lnSpc>
          <a:spcPct val="90000"/>
        </a:lnSpc>
        <a:spcBef>
          <a:spcPts val="1378"/>
        </a:spcBef>
        <a:buFont typeface="Arial" panose="020B0604020202020204" pitchFamily="34" charset="0"/>
        <a:buChar char="•"/>
        <a:defRPr sz="6614" kern="1200">
          <a:solidFill>
            <a:schemeClr val="tx1"/>
          </a:solidFill>
          <a:latin typeface="+mn-lt"/>
          <a:ea typeface="+mn-ea"/>
          <a:cs typeface="+mn-cs"/>
        </a:defRPr>
      </a:lvl2pPr>
      <a:lvl3pPr marL="3149994" indent="-629999" algn="l" defTabSz="2519995" rtl="0" eaLnBrk="1" latinLnBrk="0" hangingPunct="1">
        <a:lnSpc>
          <a:spcPct val="90000"/>
        </a:lnSpc>
        <a:spcBef>
          <a:spcPts val="1378"/>
        </a:spcBef>
        <a:buFont typeface="Arial" panose="020B0604020202020204" pitchFamily="34" charset="0"/>
        <a:buChar char="•"/>
        <a:defRPr sz="5512" kern="1200">
          <a:solidFill>
            <a:schemeClr val="tx1"/>
          </a:solidFill>
          <a:latin typeface="+mn-lt"/>
          <a:ea typeface="+mn-ea"/>
          <a:cs typeface="+mn-cs"/>
        </a:defRPr>
      </a:lvl3pPr>
      <a:lvl4pPr marL="440999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4pPr>
      <a:lvl5pPr marL="566998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5pPr>
      <a:lvl6pPr marL="6929986"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6pPr>
      <a:lvl7pPr marL="8189984"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7pPr>
      <a:lvl8pPr marL="944998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8pPr>
      <a:lvl9pPr marL="1070997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9pPr>
    </p:bodyStyle>
    <p:otherStyle>
      <a:defPPr>
        <a:defRPr lang="en-US"/>
      </a:defPPr>
      <a:lvl1pPr marL="0" algn="l" defTabSz="2519995" rtl="0" eaLnBrk="1" latinLnBrk="0" hangingPunct="1">
        <a:defRPr sz="4961" kern="1200">
          <a:solidFill>
            <a:schemeClr val="tx1"/>
          </a:solidFill>
          <a:latin typeface="+mn-lt"/>
          <a:ea typeface="+mn-ea"/>
          <a:cs typeface="+mn-cs"/>
        </a:defRPr>
      </a:lvl1pPr>
      <a:lvl2pPr marL="1259997" algn="l" defTabSz="2519995" rtl="0" eaLnBrk="1" latinLnBrk="0" hangingPunct="1">
        <a:defRPr sz="4961" kern="1200">
          <a:solidFill>
            <a:schemeClr val="tx1"/>
          </a:solidFill>
          <a:latin typeface="+mn-lt"/>
          <a:ea typeface="+mn-ea"/>
          <a:cs typeface="+mn-cs"/>
        </a:defRPr>
      </a:lvl2pPr>
      <a:lvl3pPr marL="2519995" algn="l" defTabSz="2519995" rtl="0" eaLnBrk="1" latinLnBrk="0" hangingPunct="1">
        <a:defRPr sz="4961" kern="1200">
          <a:solidFill>
            <a:schemeClr val="tx1"/>
          </a:solidFill>
          <a:latin typeface="+mn-lt"/>
          <a:ea typeface="+mn-ea"/>
          <a:cs typeface="+mn-cs"/>
        </a:defRPr>
      </a:lvl3pPr>
      <a:lvl4pPr marL="3779992" algn="l" defTabSz="2519995" rtl="0" eaLnBrk="1" latinLnBrk="0" hangingPunct="1">
        <a:defRPr sz="4961" kern="1200">
          <a:solidFill>
            <a:schemeClr val="tx1"/>
          </a:solidFill>
          <a:latin typeface="+mn-lt"/>
          <a:ea typeface="+mn-ea"/>
          <a:cs typeface="+mn-cs"/>
        </a:defRPr>
      </a:lvl4pPr>
      <a:lvl5pPr marL="5039990" algn="l" defTabSz="2519995" rtl="0" eaLnBrk="1" latinLnBrk="0" hangingPunct="1">
        <a:defRPr sz="4961" kern="1200">
          <a:solidFill>
            <a:schemeClr val="tx1"/>
          </a:solidFill>
          <a:latin typeface="+mn-lt"/>
          <a:ea typeface="+mn-ea"/>
          <a:cs typeface="+mn-cs"/>
        </a:defRPr>
      </a:lvl5pPr>
      <a:lvl6pPr marL="6299987" algn="l" defTabSz="2519995" rtl="0" eaLnBrk="1" latinLnBrk="0" hangingPunct="1">
        <a:defRPr sz="4961" kern="1200">
          <a:solidFill>
            <a:schemeClr val="tx1"/>
          </a:solidFill>
          <a:latin typeface="+mn-lt"/>
          <a:ea typeface="+mn-ea"/>
          <a:cs typeface="+mn-cs"/>
        </a:defRPr>
      </a:lvl6pPr>
      <a:lvl7pPr marL="7559985" algn="l" defTabSz="2519995" rtl="0" eaLnBrk="1" latinLnBrk="0" hangingPunct="1">
        <a:defRPr sz="4961" kern="1200">
          <a:solidFill>
            <a:schemeClr val="tx1"/>
          </a:solidFill>
          <a:latin typeface="+mn-lt"/>
          <a:ea typeface="+mn-ea"/>
          <a:cs typeface="+mn-cs"/>
        </a:defRPr>
      </a:lvl7pPr>
      <a:lvl8pPr marL="8819982" algn="l" defTabSz="2519995" rtl="0" eaLnBrk="1" latinLnBrk="0" hangingPunct="1">
        <a:defRPr sz="4961" kern="1200">
          <a:solidFill>
            <a:schemeClr val="tx1"/>
          </a:solidFill>
          <a:latin typeface="+mn-lt"/>
          <a:ea typeface="+mn-ea"/>
          <a:cs typeface="+mn-cs"/>
        </a:defRPr>
      </a:lvl8pPr>
      <a:lvl9pPr marL="10079980" algn="l" defTabSz="2519995" rtl="0" eaLnBrk="1" latinLnBrk="0" hangingPunct="1">
        <a:defRPr sz="496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hyperlink" Target="https://historiesuchdola.cz/wp-content/uploads/2021/08/osmidomky-720.jpg" TargetMode="External"/><Relationship Id="rId18" Type="http://schemas.openxmlformats.org/officeDocument/2006/relationships/image" Target="../media/image16.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17" Type="http://schemas.openxmlformats.org/officeDocument/2006/relationships/image" Target="../media/image15.jpg"/><Relationship Id="rId2" Type="http://schemas.openxmlformats.org/officeDocument/2006/relationships/image" Target="../media/image1.jp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3.jpe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a:extLst>
              <a:ext uri="{FF2B5EF4-FFF2-40B4-BE49-F238E27FC236}">
                <a16:creationId xmlns:a16="http://schemas.microsoft.com/office/drawing/2014/main" id="{217E35F9-A922-400E-AAED-D8419D3E2A82}"/>
              </a:ext>
            </a:extLst>
          </p:cNvPr>
          <p:cNvSpPr txBox="1"/>
          <p:nvPr/>
        </p:nvSpPr>
        <p:spPr>
          <a:xfrm>
            <a:off x="8734123" y="3499083"/>
            <a:ext cx="7731727" cy="707886"/>
          </a:xfrm>
          <a:prstGeom prst="rect">
            <a:avLst/>
          </a:prstGeom>
          <a:noFill/>
        </p:spPr>
        <p:txBody>
          <a:bodyPr wrap="square" rtlCol="0">
            <a:spAutoFit/>
          </a:bodyPr>
          <a:lstStyle/>
          <a:p>
            <a:pPr algn="ctr"/>
            <a:r>
              <a:rPr lang="cs-CZ" sz="4000" b="1" dirty="0">
                <a:effectLst/>
                <a:latin typeface="Calibri" panose="020F0502020204030204" pitchFamily="34" charset="0"/>
                <a:ea typeface="Times New Roman" panose="02020603050405020304" pitchFamily="18" charset="0"/>
                <a:cs typeface="Times New Roman" panose="02020603050405020304" pitchFamily="18" charset="0"/>
              </a:rPr>
              <a:t>STAVITEL, ZEDNÍK</a:t>
            </a:r>
            <a:endParaRPr lang="cs-CZ" sz="4000" b="1" dirty="0">
              <a:effectLst/>
              <a:latin typeface="Times New Roman" panose="02020603050405020304" pitchFamily="18" charset="0"/>
              <a:ea typeface="Times New Roman" panose="02020603050405020304" pitchFamily="18" charset="0"/>
            </a:endParaRPr>
          </a:p>
        </p:txBody>
      </p:sp>
      <p:sp>
        <p:nvSpPr>
          <p:cNvPr id="38" name="Ovál 37">
            <a:extLst>
              <a:ext uri="{FF2B5EF4-FFF2-40B4-BE49-F238E27FC236}">
                <a16:creationId xmlns:a16="http://schemas.microsoft.com/office/drawing/2014/main" id="{8FC51BD7-0EB0-4684-93EB-B761126839FE}"/>
              </a:ext>
            </a:extLst>
          </p:cNvPr>
          <p:cNvSpPr>
            <a:spLocks noChangeAspect="1"/>
          </p:cNvSpPr>
          <p:nvPr/>
        </p:nvSpPr>
        <p:spPr>
          <a:xfrm>
            <a:off x="22617632" y="14697437"/>
            <a:ext cx="396000" cy="3960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9" name="TextovéPole 38">
            <a:extLst>
              <a:ext uri="{FF2B5EF4-FFF2-40B4-BE49-F238E27FC236}">
                <a16:creationId xmlns:a16="http://schemas.microsoft.com/office/drawing/2014/main" id="{ED216D90-310A-4702-8F0E-448040F78666}"/>
              </a:ext>
            </a:extLst>
          </p:cNvPr>
          <p:cNvSpPr txBox="1"/>
          <p:nvPr/>
        </p:nvSpPr>
        <p:spPr>
          <a:xfrm>
            <a:off x="19660157" y="32759870"/>
            <a:ext cx="3765928" cy="1477328"/>
          </a:xfrm>
          <a:prstGeom prst="rect">
            <a:avLst/>
          </a:prstGeom>
          <a:noFill/>
          <a:ln w="12700">
            <a:solidFill>
              <a:schemeClr val="tx1"/>
            </a:solidFill>
          </a:ln>
        </p:spPr>
        <p:txBody>
          <a:bodyPr wrap="square" rtlCol="0">
            <a:spAutoFit/>
          </a:bodyPr>
          <a:lstStyle/>
          <a:p>
            <a:r>
              <a:rPr lang="cs-CZ" i="1" dirty="0"/>
              <a:t>Zdroj:</a:t>
            </a:r>
          </a:p>
          <a:p>
            <a:r>
              <a:rPr lang="cs-CZ" i="1" dirty="0"/>
              <a:t>[1]	historiesuchdola.cz</a:t>
            </a:r>
          </a:p>
          <a:p>
            <a:r>
              <a:rPr lang="cs-CZ" i="1" dirty="0"/>
              <a:t>[2]    </a:t>
            </a:r>
            <a:r>
              <a:rPr lang="cs-CZ" i="1" dirty="0" err="1"/>
              <a:t>wikipedia</a:t>
            </a:r>
            <a:endParaRPr lang="cs-CZ" i="1" dirty="0"/>
          </a:p>
          <a:p>
            <a:r>
              <a:rPr lang="cs-CZ" i="1" dirty="0"/>
              <a:t>[3]    </a:t>
            </a:r>
            <a:r>
              <a:rPr lang="cs-CZ" sz="1800" i="1" dirty="0">
                <a:effectLst/>
                <a:ea typeface="Calibri" panose="020F0502020204030204" pitchFamily="34" charset="0"/>
                <a:cs typeface="Arial" panose="020B0604020202020204" pitchFamily="34" charset="0"/>
              </a:rPr>
              <a:t>cs.wikisource.org/wiki/</a:t>
            </a:r>
            <a:endParaRPr lang="cs-CZ" sz="1800" i="1" dirty="0">
              <a:effectLst/>
              <a:ea typeface="Calibri" panose="020F0502020204030204" pitchFamily="34" charset="0"/>
              <a:cs typeface="Times New Roman" panose="02020603050405020304" pitchFamily="18" charset="0"/>
            </a:endParaRPr>
          </a:p>
          <a:p>
            <a:r>
              <a:rPr lang="cs-CZ" i="1" dirty="0">
                <a:ea typeface="Calibri" panose="020F0502020204030204" pitchFamily="34" charset="0"/>
                <a:cs typeface="Times New Roman" panose="02020603050405020304" pitchFamily="18" charset="0"/>
              </a:rPr>
              <a:t>[4]    </a:t>
            </a:r>
            <a:r>
              <a:rPr lang="cs-CZ" sz="1800" i="1" dirty="0">
                <a:effectLst/>
                <a:ea typeface="Calibri" panose="020F0502020204030204" pitchFamily="34" charset="0"/>
                <a:cs typeface="Arial" panose="020B0604020202020204" pitchFamily="34" charset="0"/>
              </a:rPr>
              <a:t>fast10.vsb.cz/</a:t>
            </a:r>
            <a:r>
              <a:rPr lang="cs-CZ" sz="1800" i="1" dirty="0" err="1">
                <a:effectLst/>
                <a:ea typeface="Calibri" panose="020F0502020204030204" pitchFamily="34" charset="0"/>
                <a:cs typeface="Arial" panose="020B0604020202020204" pitchFamily="34" charset="0"/>
              </a:rPr>
              <a:t>studijni-materialy</a:t>
            </a:r>
            <a:r>
              <a:rPr lang="cs-CZ" sz="1800" i="1" dirty="0">
                <a:effectLst/>
                <a:ea typeface="Calibri" panose="020F0502020204030204" pitchFamily="34" charset="0"/>
                <a:cs typeface="Arial" panose="020B0604020202020204" pitchFamily="34" charset="0"/>
              </a:rPr>
              <a:t>/</a:t>
            </a:r>
            <a:endParaRPr lang="cs-CZ" dirty="0"/>
          </a:p>
        </p:txBody>
      </p:sp>
      <p:sp>
        <p:nvSpPr>
          <p:cNvPr id="46" name="TextovéPole 45">
            <a:extLst>
              <a:ext uri="{FF2B5EF4-FFF2-40B4-BE49-F238E27FC236}">
                <a16:creationId xmlns:a16="http://schemas.microsoft.com/office/drawing/2014/main" id="{37B2C02D-D129-4BFB-A0A2-35F75A1D2F88}"/>
              </a:ext>
            </a:extLst>
          </p:cNvPr>
          <p:cNvSpPr txBox="1"/>
          <p:nvPr/>
        </p:nvSpPr>
        <p:spPr>
          <a:xfrm>
            <a:off x="15689142" y="18252982"/>
            <a:ext cx="7756979" cy="4524315"/>
          </a:xfrm>
          <a:prstGeom prst="rect">
            <a:avLst/>
          </a:prstGeom>
          <a:noFill/>
          <a:ln w="12700">
            <a:solidFill>
              <a:schemeClr val="tx1"/>
            </a:solidFill>
          </a:ln>
        </p:spPr>
        <p:txBody>
          <a:bodyPr wrap="square" rtlCol="0">
            <a:spAutoFit/>
          </a:bodyPr>
          <a:lstStyle/>
          <a:p>
            <a:r>
              <a:rPr lang="cs-CZ" b="1" i="0" dirty="0">
                <a:effectLst/>
              </a:rPr>
              <a:t>STAVITEL, ZEDNÍK</a:t>
            </a:r>
          </a:p>
          <a:p>
            <a:endParaRPr lang="cs-CZ" b="1" dirty="0"/>
          </a:p>
          <a:p>
            <a:r>
              <a:rPr lang="cs-CZ" i="0" dirty="0">
                <a:effectLst/>
              </a:rPr>
              <a:t>1   Boušková Marie		V údolí (dříve č.p. 469)				Do roku 1935</a:t>
            </a:r>
            <a:br>
              <a:rPr lang="cs-CZ" dirty="0"/>
            </a:br>
            <a:r>
              <a:rPr lang="cs-CZ" i="0" dirty="0">
                <a:effectLst/>
              </a:rPr>
              <a:t>2   Bůžek František		</a:t>
            </a:r>
            <a:r>
              <a:rPr lang="pl-PL" dirty="0"/>
              <a:t>Otvovická </a:t>
            </a:r>
            <a:r>
              <a:rPr lang="pl-PL" i="0" dirty="0">
                <a:effectLst/>
              </a:rPr>
              <a:t>290/4 (</a:t>
            </a:r>
            <a:r>
              <a:rPr lang="pl-PL" dirty="0"/>
              <a:t>Na hranici) </a:t>
            </a:r>
            <a:r>
              <a:rPr lang="pl-PL" i="0" dirty="0">
                <a:effectLst/>
              </a:rPr>
              <a:t>			Od roku 1947</a:t>
            </a:r>
            <a:r>
              <a:rPr lang="cs-CZ" i="0" dirty="0">
                <a:effectLst/>
              </a:rPr>
              <a:t>	</a:t>
            </a:r>
            <a:br>
              <a:rPr lang="cs-CZ" dirty="0"/>
            </a:br>
            <a:r>
              <a:rPr lang="cs-CZ" dirty="0"/>
              <a:t>3   </a:t>
            </a:r>
            <a:r>
              <a:rPr lang="cs-CZ" i="0" dirty="0">
                <a:effectLst/>
              </a:rPr>
              <a:t>Čížek Bohumil	 	</a:t>
            </a:r>
            <a:r>
              <a:rPr lang="cs-CZ" dirty="0"/>
              <a:t>Novosuchdolská 102/7 (Tyršova)</a:t>
            </a:r>
            <a:r>
              <a:rPr lang="pl-PL" dirty="0"/>
              <a:t> 		Od roku 1929</a:t>
            </a:r>
          </a:p>
          <a:p>
            <a:r>
              <a:rPr lang="cs-CZ" i="0" dirty="0">
                <a:effectLst/>
              </a:rPr>
              <a:t>4   Čurda Karel			Osvobození 398/1  (Jiráskova)</a:t>
            </a:r>
            <a:r>
              <a:rPr lang="pl-PL" dirty="0"/>
              <a:t> 		Od roku 1940</a:t>
            </a:r>
            <a:br>
              <a:rPr lang="cs-CZ" dirty="0"/>
            </a:br>
            <a:r>
              <a:rPr lang="cs-CZ" i="0" dirty="0">
                <a:effectLst/>
              </a:rPr>
              <a:t>5   Fuks František</a:t>
            </a:r>
            <a:r>
              <a:rPr lang="cs-CZ" dirty="0"/>
              <a:t>		Suchdolská </a:t>
            </a:r>
            <a:r>
              <a:rPr lang="cs-CZ" i="0" dirty="0">
                <a:effectLst/>
              </a:rPr>
              <a:t>167/17  (</a:t>
            </a:r>
            <a:r>
              <a:rPr lang="cs-CZ" dirty="0"/>
              <a:t>Národní</a:t>
            </a:r>
            <a:r>
              <a:rPr lang="cs-CZ" i="0" dirty="0">
                <a:effectLst/>
              </a:rPr>
              <a:t>) 		1925-1941</a:t>
            </a:r>
          </a:p>
          <a:p>
            <a:r>
              <a:rPr lang="cs-CZ" i="0" dirty="0">
                <a:effectLst/>
              </a:rPr>
              <a:t>6   </a:t>
            </a:r>
            <a:r>
              <a:rPr lang="cs-CZ" i="0" dirty="0" err="1">
                <a:effectLst/>
              </a:rPr>
              <a:t>Hevák</a:t>
            </a:r>
            <a:r>
              <a:rPr lang="cs-CZ" i="0" dirty="0">
                <a:effectLst/>
              </a:rPr>
              <a:t> Štěpán		Staročeská 175/1 (Družstevní)		</a:t>
            </a:r>
            <a:r>
              <a:rPr lang="pl-PL" dirty="0"/>
              <a:t>Od roku 1936</a:t>
            </a:r>
            <a:br>
              <a:rPr lang="cs-CZ" dirty="0"/>
            </a:br>
            <a:r>
              <a:rPr lang="cs-CZ" i="0" dirty="0">
                <a:effectLst/>
              </a:rPr>
              <a:t>7   Humlová Emilie		</a:t>
            </a:r>
            <a:r>
              <a:rPr lang="cs-CZ" dirty="0"/>
              <a:t> Olšová (dříve č</a:t>
            </a:r>
            <a:r>
              <a:rPr lang="cs-CZ" i="0" dirty="0">
                <a:effectLst/>
              </a:rPr>
              <a:t>.p. </a:t>
            </a:r>
            <a:r>
              <a:rPr lang="cs-CZ" dirty="0"/>
              <a:t>540) (Hálkova</a:t>
            </a:r>
            <a:r>
              <a:rPr lang="cs-CZ" i="0" dirty="0">
                <a:effectLst/>
              </a:rPr>
              <a:t>)</a:t>
            </a:r>
            <a:r>
              <a:rPr lang="pl-PL" dirty="0"/>
              <a:t>		Od roku 1938</a:t>
            </a:r>
            <a:br>
              <a:rPr lang="cs-CZ" dirty="0"/>
            </a:br>
            <a:r>
              <a:rPr lang="cs-CZ" i="0" dirty="0">
                <a:effectLst/>
              </a:rPr>
              <a:t>8   Klíma Karel			K Roztokům 327/42 (Roztocká)</a:t>
            </a:r>
            <a:r>
              <a:rPr lang="pl-PL" dirty="0"/>
              <a:t> 		Od roku 1940</a:t>
            </a:r>
            <a:br>
              <a:rPr lang="cs-CZ" dirty="0"/>
            </a:br>
            <a:r>
              <a:rPr lang="cs-CZ" i="0" dirty="0">
                <a:effectLst/>
              </a:rPr>
              <a:t>9   </a:t>
            </a:r>
            <a:r>
              <a:rPr lang="cs-CZ" i="0" dirty="0" err="1">
                <a:effectLst/>
              </a:rPr>
              <a:t>Luxíková</a:t>
            </a:r>
            <a:r>
              <a:rPr lang="cs-CZ" i="0" dirty="0">
                <a:effectLst/>
              </a:rPr>
              <a:t> …			</a:t>
            </a:r>
            <a:r>
              <a:rPr lang="cs-CZ" dirty="0"/>
              <a:t>K </a:t>
            </a:r>
            <a:r>
              <a:rPr lang="cs-CZ" dirty="0" err="1"/>
              <a:t>Horoměřicům</a:t>
            </a:r>
            <a:r>
              <a:rPr lang="cs-CZ" dirty="0"/>
              <a:t> 810/24  (Havlíčkova</a:t>
            </a:r>
            <a:r>
              <a:rPr lang="cs-CZ" i="0" dirty="0">
                <a:effectLst/>
              </a:rPr>
              <a:t>)	????</a:t>
            </a:r>
            <a:br>
              <a:rPr lang="cs-CZ" dirty="0"/>
            </a:br>
            <a:r>
              <a:rPr lang="cs-CZ" i="0" dirty="0">
                <a:effectLst/>
              </a:rPr>
              <a:t>10 Mikeš Václav		K háji 322/12						</a:t>
            </a:r>
            <a:r>
              <a:rPr lang="pl-PL" dirty="0"/>
              <a:t>Od roku 1931</a:t>
            </a:r>
            <a:br>
              <a:rPr lang="cs-CZ" dirty="0"/>
            </a:br>
            <a:r>
              <a:rPr lang="cs-CZ" i="0" dirty="0">
                <a:effectLst/>
              </a:rPr>
              <a:t>11 Vokoun Josef		</a:t>
            </a:r>
            <a:r>
              <a:rPr lang="cs-CZ" dirty="0"/>
              <a:t>Budyňská 358/10 (Budovcova</a:t>
            </a:r>
            <a:r>
              <a:rPr lang="cs-CZ" i="0" dirty="0">
                <a:effectLst/>
              </a:rPr>
              <a:t>)		1919-1941</a:t>
            </a:r>
          </a:p>
          <a:p>
            <a:r>
              <a:rPr lang="cs-CZ" i="0" dirty="0">
                <a:effectLst/>
              </a:rPr>
              <a:t>12 Vrchota Václav		Dvorská 11/4						1939-1941</a:t>
            </a:r>
            <a:br>
              <a:rPr lang="cs-CZ" dirty="0"/>
            </a:br>
            <a:r>
              <a:rPr lang="cs-CZ" i="0" dirty="0">
                <a:effectLst/>
              </a:rPr>
              <a:t>13 Vykouřil Josef		Kamýcká 627/37					</a:t>
            </a:r>
            <a:r>
              <a:rPr lang="pl-PL" dirty="0"/>
              <a:t>Od roku 1940</a:t>
            </a:r>
          </a:p>
          <a:p>
            <a:r>
              <a:rPr lang="cs-CZ" i="0" dirty="0">
                <a:effectLst/>
              </a:rPr>
              <a:t>14 Zelený Stanislav		</a:t>
            </a:r>
            <a:r>
              <a:rPr lang="cs-CZ" dirty="0"/>
              <a:t>Osvobození (dříve </a:t>
            </a:r>
            <a:r>
              <a:rPr lang="cs-CZ" b="0" i="0" dirty="0">
                <a:effectLst/>
              </a:rPr>
              <a:t>č.p.470) (J</a:t>
            </a:r>
            <a:r>
              <a:rPr lang="cs-CZ" dirty="0"/>
              <a:t>iráskova</a:t>
            </a:r>
            <a:r>
              <a:rPr lang="cs-CZ" b="0" i="0" dirty="0">
                <a:effectLst/>
              </a:rPr>
              <a:t>)</a:t>
            </a:r>
            <a:r>
              <a:rPr lang="pl-PL" dirty="0"/>
              <a:t>	Od roku 1934 </a:t>
            </a:r>
            <a:endParaRPr lang="cs-CZ" dirty="0"/>
          </a:p>
        </p:txBody>
      </p:sp>
      <p:pic>
        <p:nvPicPr>
          <p:cNvPr id="49" name="Obrázek 48" descr="Obsah obrázku mapa&#10;&#10;Popis byl vytvořen automaticky">
            <a:extLst>
              <a:ext uri="{FF2B5EF4-FFF2-40B4-BE49-F238E27FC236}">
                <a16:creationId xmlns:a16="http://schemas.microsoft.com/office/drawing/2014/main" id="{8AE8BA45-7C60-4798-A79A-54FA575706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8640" y="7933509"/>
            <a:ext cx="7756978" cy="9725694"/>
          </a:xfrm>
          <a:prstGeom prst="rect">
            <a:avLst/>
          </a:prstGeom>
        </p:spPr>
      </p:pic>
      <p:pic>
        <p:nvPicPr>
          <p:cNvPr id="51" name="Obrázek 50" descr="Obsah obrázku text&#10;&#10;Popis byl vytvořen automaticky">
            <a:extLst>
              <a:ext uri="{FF2B5EF4-FFF2-40B4-BE49-F238E27FC236}">
                <a16:creationId xmlns:a16="http://schemas.microsoft.com/office/drawing/2014/main" id="{61B1ED04-4288-4E98-B645-BAF43ACC62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1971" y="32721918"/>
            <a:ext cx="3702776" cy="1584000"/>
          </a:xfrm>
          <a:prstGeom prst="rect">
            <a:avLst/>
          </a:prstGeom>
        </p:spPr>
      </p:pic>
      <p:pic>
        <p:nvPicPr>
          <p:cNvPr id="53" name="Obrázek 52" descr="Obsah obrázku text&#10;&#10;Popis byl vytvořen automaticky">
            <a:extLst>
              <a:ext uri="{FF2B5EF4-FFF2-40B4-BE49-F238E27FC236}">
                <a16:creationId xmlns:a16="http://schemas.microsoft.com/office/drawing/2014/main" id="{F642EE2A-4D9B-4F3C-991D-D502C4D2CF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9398" y="32746998"/>
            <a:ext cx="4137232" cy="1584000"/>
          </a:xfrm>
          <a:prstGeom prst="rect">
            <a:avLst/>
          </a:prstGeom>
        </p:spPr>
      </p:pic>
      <p:pic>
        <p:nvPicPr>
          <p:cNvPr id="55" name="Obrázek 54" descr="Obsah obrázku text&#10;&#10;Popis byl vytvořen automaticky">
            <a:extLst>
              <a:ext uri="{FF2B5EF4-FFF2-40B4-BE49-F238E27FC236}">
                <a16:creationId xmlns:a16="http://schemas.microsoft.com/office/drawing/2014/main" id="{D9F5C24C-D67E-4F59-A932-726670A9D9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9697" y="32749588"/>
            <a:ext cx="3998676" cy="1584000"/>
          </a:xfrm>
          <a:prstGeom prst="rect">
            <a:avLst/>
          </a:prstGeom>
        </p:spPr>
      </p:pic>
      <p:pic>
        <p:nvPicPr>
          <p:cNvPr id="61" name="Obrázek 60" descr="Obsah obrázku tmavé, podepsat, osvětlené, světlo&#10;&#10;Popis byl vytvořen automaticky">
            <a:extLst>
              <a:ext uri="{FF2B5EF4-FFF2-40B4-BE49-F238E27FC236}">
                <a16:creationId xmlns:a16="http://schemas.microsoft.com/office/drawing/2014/main" id="{D2E07DE0-90D3-41C1-8CB2-709B001D46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6701" y="1906179"/>
            <a:ext cx="2686839" cy="1972140"/>
          </a:xfrm>
          <a:prstGeom prst="rect">
            <a:avLst/>
          </a:prstGeom>
        </p:spPr>
      </p:pic>
      <p:grpSp>
        <p:nvGrpSpPr>
          <p:cNvPr id="1040" name="Skupina 1039">
            <a:extLst>
              <a:ext uri="{FF2B5EF4-FFF2-40B4-BE49-F238E27FC236}">
                <a16:creationId xmlns:a16="http://schemas.microsoft.com/office/drawing/2014/main" id="{2D40E7DF-D681-4768-8BE7-A1FDB77E01CD}"/>
              </a:ext>
            </a:extLst>
          </p:cNvPr>
          <p:cNvGrpSpPr/>
          <p:nvPr/>
        </p:nvGrpSpPr>
        <p:grpSpPr>
          <a:xfrm>
            <a:off x="1068405" y="12975094"/>
            <a:ext cx="7015085" cy="4491378"/>
            <a:chOff x="1318005" y="7469907"/>
            <a:chExt cx="7015085" cy="5434568"/>
          </a:xfrm>
        </p:grpSpPr>
        <p:pic>
          <p:nvPicPr>
            <p:cNvPr id="63" name="Obrázek 62" descr="Obsah obrázku obloha, exteriér, loďka, staré&#10;&#10;Popis byl vytvořen automaticky">
              <a:extLst>
                <a:ext uri="{FF2B5EF4-FFF2-40B4-BE49-F238E27FC236}">
                  <a16:creationId xmlns:a16="http://schemas.microsoft.com/office/drawing/2014/main" id="{0CC0A47C-E28C-449F-A74C-21A385BAAE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24290" y="7469907"/>
              <a:ext cx="6908800" cy="4725221"/>
            </a:xfrm>
            <a:prstGeom prst="rect">
              <a:avLst/>
            </a:prstGeom>
          </p:spPr>
        </p:pic>
        <p:sp>
          <p:nvSpPr>
            <p:cNvPr id="1024" name="TextovéPole 1023">
              <a:extLst>
                <a:ext uri="{FF2B5EF4-FFF2-40B4-BE49-F238E27FC236}">
                  <a16:creationId xmlns:a16="http://schemas.microsoft.com/office/drawing/2014/main" id="{2DA10518-8D49-4017-8F72-634C0979987F}"/>
                </a:ext>
              </a:extLst>
            </p:cNvPr>
            <p:cNvSpPr txBox="1"/>
            <p:nvPr/>
          </p:nvSpPr>
          <p:spPr>
            <a:xfrm>
              <a:off x="1318005" y="12271379"/>
              <a:ext cx="3884082" cy="633096"/>
            </a:xfrm>
            <a:prstGeom prst="rect">
              <a:avLst/>
            </a:prstGeom>
            <a:noFill/>
          </p:spPr>
          <p:txBody>
            <a:bodyPr wrap="square" rtlCol="0">
              <a:spAutoFit/>
            </a:bodyPr>
            <a:lstStyle/>
            <a:p>
              <a:r>
                <a:rPr lang="cs-CZ" sz="1400" dirty="0"/>
                <a:t>S</a:t>
              </a:r>
              <a:r>
                <a:rPr lang="cs-CZ" sz="1400" i="1" dirty="0"/>
                <a:t>tavba budovy místního úřadu, 1941.</a:t>
              </a:r>
            </a:p>
            <a:p>
              <a:r>
                <a:rPr lang="cs-CZ" sz="1400" i="1" dirty="0"/>
                <a:t>(Poskytla Z. Kučerová) [1]</a:t>
              </a:r>
            </a:p>
          </p:txBody>
        </p:sp>
      </p:grpSp>
      <p:grpSp>
        <p:nvGrpSpPr>
          <p:cNvPr id="27" name="Skupina 26">
            <a:extLst>
              <a:ext uri="{FF2B5EF4-FFF2-40B4-BE49-F238E27FC236}">
                <a16:creationId xmlns:a16="http://schemas.microsoft.com/office/drawing/2014/main" id="{47ADAB04-1909-4431-A841-4865AB523D3C}"/>
              </a:ext>
            </a:extLst>
          </p:cNvPr>
          <p:cNvGrpSpPr/>
          <p:nvPr/>
        </p:nvGrpSpPr>
        <p:grpSpPr>
          <a:xfrm>
            <a:off x="8604403" y="7984698"/>
            <a:ext cx="6167147" cy="4450336"/>
            <a:chOff x="8604403" y="7174620"/>
            <a:chExt cx="6167147" cy="4450336"/>
          </a:xfrm>
        </p:grpSpPr>
        <p:pic>
          <p:nvPicPr>
            <p:cNvPr id="9" name="Obrázek 8" descr="Obsah obrázku exteriér, země, vojenské vozidlo, doprava&#10;&#10;Popis byl vytvořen automaticky">
              <a:extLst>
                <a:ext uri="{FF2B5EF4-FFF2-40B4-BE49-F238E27FC236}">
                  <a16:creationId xmlns:a16="http://schemas.microsoft.com/office/drawing/2014/main" id="{803B605D-CDED-4DB1-9ED8-F8AF639E1A8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14349" y="7174620"/>
              <a:ext cx="6057201" cy="3903357"/>
            </a:xfrm>
            <a:prstGeom prst="rect">
              <a:avLst/>
            </a:prstGeom>
          </p:spPr>
        </p:pic>
        <p:sp>
          <p:nvSpPr>
            <p:cNvPr id="11" name="TextovéPole 10">
              <a:extLst>
                <a:ext uri="{FF2B5EF4-FFF2-40B4-BE49-F238E27FC236}">
                  <a16:creationId xmlns:a16="http://schemas.microsoft.com/office/drawing/2014/main" id="{4807D151-ACB5-4953-9E15-4E1465200A8D}"/>
                </a:ext>
              </a:extLst>
            </p:cNvPr>
            <p:cNvSpPr txBox="1"/>
            <p:nvPr/>
          </p:nvSpPr>
          <p:spPr>
            <a:xfrm>
              <a:off x="8604403" y="11101736"/>
              <a:ext cx="5496227" cy="523220"/>
            </a:xfrm>
            <a:prstGeom prst="rect">
              <a:avLst/>
            </a:prstGeom>
            <a:noFill/>
          </p:spPr>
          <p:txBody>
            <a:bodyPr wrap="square" rtlCol="0">
              <a:spAutoFit/>
            </a:bodyPr>
            <a:lstStyle/>
            <a:p>
              <a:r>
                <a:rPr lang="cs-CZ" sz="1400" i="1" dirty="0"/>
                <a:t>Ze stavby sokolovny, září 1933.</a:t>
              </a:r>
            </a:p>
            <a:p>
              <a:r>
                <a:rPr lang="cs-CZ" sz="1400" i="1" dirty="0"/>
                <a:t>(Poskytl L. Laška)</a:t>
              </a:r>
            </a:p>
          </p:txBody>
        </p:sp>
      </p:grpSp>
      <p:grpSp>
        <p:nvGrpSpPr>
          <p:cNvPr id="26" name="Skupina 25">
            <a:extLst>
              <a:ext uri="{FF2B5EF4-FFF2-40B4-BE49-F238E27FC236}">
                <a16:creationId xmlns:a16="http://schemas.microsoft.com/office/drawing/2014/main" id="{C0C636B7-2B1C-4578-893A-84DC866D5572}"/>
              </a:ext>
            </a:extLst>
          </p:cNvPr>
          <p:cNvGrpSpPr/>
          <p:nvPr/>
        </p:nvGrpSpPr>
        <p:grpSpPr>
          <a:xfrm>
            <a:off x="1090669" y="7969657"/>
            <a:ext cx="6477253" cy="4497327"/>
            <a:chOff x="1090669" y="7188607"/>
            <a:chExt cx="6477253" cy="4497327"/>
          </a:xfrm>
        </p:grpSpPr>
        <p:pic>
          <p:nvPicPr>
            <p:cNvPr id="3" name="Obrázek 2" descr="Obsah obrázku exteriér, staré, černá, tažení&#10;&#10;Popis byl vytvořen automaticky">
              <a:extLst>
                <a:ext uri="{FF2B5EF4-FFF2-40B4-BE49-F238E27FC236}">
                  <a16:creationId xmlns:a16="http://schemas.microsoft.com/office/drawing/2014/main" id="{1A3EAF7D-6152-49E6-9BE6-51F98F9C6CC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84725" y="7188607"/>
              <a:ext cx="6383197" cy="3918398"/>
            </a:xfrm>
            <a:prstGeom prst="rect">
              <a:avLst/>
            </a:prstGeom>
          </p:spPr>
        </p:pic>
        <p:sp>
          <p:nvSpPr>
            <p:cNvPr id="28" name="TextovéPole 27">
              <a:extLst>
                <a:ext uri="{FF2B5EF4-FFF2-40B4-BE49-F238E27FC236}">
                  <a16:creationId xmlns:a16="http://schemas.microsoft.com/office/drawing/2014/main" id="{A1102E2A-B3FA-4B51-9825-CD28FDD33A6F}"/>
                </a:ext>
              </a:extLst>
            </p:cNvPr>
            <p:cNvSpPr txBox="1"/>
            <p:nvPr/>
          </p:nvSpPr>
          <p:spPr>
            <a:xfrm>
              <a:off x="1090669" y="11162714"/>
              <a:ext cx="5496227" cy="523220"/>
            </a:xfrm>
            <a:prstGeom prst="rect">
              <a:avLst/>
            </a:prstGeom>
            <a:noFill/>
          </p:spPr>
          <p:txBody>
            <a:bodyPr wrap="square" rtlCol="0">
              <a:spAutoFit/>
            </a:bodyPr>
            <a:lstStyle/>
            <a:p>
              <a:r>
                <a:rPr lang="cs-CZ" sz="1400" dirty="0"/>
                <a:t>Ze stavby sokolovny, září 1933.</a:t>
              </a:r>
            </a:p>
            <a:p>
              <a:r>
                <a:rPr lang="cs-CZ" sz="1400" i="1" dirty="0"/>
                <a:t>(Poskytl L. Laška)</a:t>
              </a:r>
            </a:p>
          </p:txBody>
        </p:sp>
      </p:grpSp>
      <p:pic>
        <p:nvPicPr>
          <p:cNvPr id="13" name="Obrázek 12" descr="Obsah obrázku text&#10;&#10;Popis byl vytvořen automaticky">
            <a:extLst>
              <a:ext uri="{FF2B5EF4-FFF2-40B4-BE49-F238E27FC236}">
                <a16:creationId xmlns:a16="http://schemas.microsoft.com/office/drawing/2014/main" id="{4952542E-51C9-4AC7-B0C8-B817E09934D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050254" y="32721770"/>
            <a:ext cx="3938396" cy="1584000"/>
          </a:xfrm>
          <a:prstGeom prst="rect">
            <a:avLst/>
          </a:prstGeom>
        </p:spPr>
      </p:pic>
      <p:grpSp>
        <p:nvGrpSpPr>
          <p:cNvPr id="29" name="Skupina 28">
            <a:extLst>
              <a:ext uri="{FF2B5EF4-FFF2-40B4-BE49-F238E27FC236}">
                <a16:creationId xmlns:a16="http://schemas.microsoft.com/office/drawing/2014/main" id="{0E9345E9-F738-43DF-AA43-4EEF4557318C}"/>
              </a:ext>
            </a:extLst>
          </p:cNvPr>
          <p:cNvGrpSpPr/>
          <p:nvPr/>
        </p:nvGrpSpPr>
        <p:grpSpPr>
          <a:xfrm>
            <a:off x="9235986" y="12964667"/>
            <a:ext cx="5535564" cy="4711725"/>
            <a:chOff x="9235986" y="12012167"/>
            <a:chExt cx="5535564" cy="4711725"/>
          </a:xfrm>
        </p:grpSpPr>
        <p:pic>
          <p:nvPicPr>
            <p:cNvPr id="19" name="Obrázek 18" descr="Obsah obrázku obloha, exteriér&#10;&#10;Popis byl vytvořen automaticky">
              <a:extLst>
                <a:ext uri="{FF2B5EF4-FFF2-40B4-BE49-F238E27FC236}">
                  <a16:creationId xmlns:a16="http://schemas.microsoft.com/office/drawing/2014/main" id="{8F3211E7-E4B0-479B-A314-003E3428A8F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331640" y="12012167"/>
              <a:ext cx="5439910" cy="3833375"/>
            </a:xfrm>
            <a:prstGeom prst="rect">
              <a:avLst/>
            </a:prstGeom>
          </p:spPr>
        </p:pic>
        <p:sp>
          <p:nvSpPr>
            <p:cNvPr id="20" name="TextovéPole 19">
              <a:extLst>
                <a:ext uri="{FF2B5EF4-FFF2-40B4-BE49-F238E27FC236}">
                  <a16:creationId xmlns:a16="http://schemas.microsoft.com/office/drawing/2014/main" id="{573AAFCB-1D24-4255-A13D-63DAA7D3F8E5}"/>
                </a:ext>
              </a:extLst>
            </p:cNvPr>
            <p:cNvSpPr txBox="1"/>
            <p:nvPr/>
          </p:nvSpPr>
          <p:spPr>
            <a:xfrm>
              <a:off x="9235986" y="15923673"/>
              <a:ext cx="4045854" cy="800219"/>
            </a:xfrm>
            <a:prstGeom prst="rect">
              <a:avLst/>
            </a:prstGeom>
            <a:noFill/>
          </p:spPr>
          <p:txBody>
            <a:bodyPr wrap="square" rtlCol="0">
              <a:spAutoFit/>
            </a:bodyPr>
            <a:lstStyle/>
            <a:p>
              <a:r>
                <a:rPr lang="cs-CZ" sz="1400" dirty="0"/>
                <a:t>Stavba budovy místního úřadu, 1941.</a:t>
              </a:r>
            </a:p>
            <a:p>
              <a:r>
                <a:rPr lang="cs-CZ" sz="1400" i="1" dirty="0"/>
                <a:t>(Poskytla Z. Kučerová) [1]</a:t>
              </a:r>
            </a:p>
            <a:p>
              <a:endParaRPr lang="cs-CZ" dirty="0"/>
            </a:p>
          </p:txBody>
        </p:sp>
      </p:grpSp>
      <p:sp>
        <p:nvSpPr>
          <p:cNvPr id="34" name="TextovéPole 33">
            <a:extLst>
              <a:ext uri="{FF2B5EF4-FFF2-40B4-BE49-F238E27FC236}">
                <a16:creationId xmlns:a16="http://schemas.microsoft.com/office/drawing/2014/main" id="{E57659B6-342C-4BD9-8A3E-7B9C2654EF9D}"/>
              </a:ext>
            </a:extLst>
          </p:cNvPr>
          <p:cNvSpPr txBox="1"/>
          <p:nvPr/>
        </p:nvSpPr>
        <p:spPr>
          <a:xfrm>
            <a:off x="1044951" y="4729859"/>
            <a:ext cx="22343034" cy="2585323"/>
          </a:xfrm>
          <a:prstGeom prst="rect">
            <a:avLst/>
          </a:prstGeom>
          <a:solidFill>
            <a:schemeClr val="accent4">
              <a:lumMod val="20000"/>
              <a:lumOff val="80000"/>
              <a:alpha val="49000"/>
            </a:schemeClr>
          </a:solidFill>
        </p:spPr>
        <p:txBody>
          <a:bodyPr wrap="square" rtlCol="0">
            <a:spAutoFit/>
          </a:bodyPr>
          <a:lstStyle/>
          <a:p>
            <a:pPr algn="just"/>
            <a:r>
              <a:rPr lang="cs-CZ" sz="1800" dirty="0">
                <a:effectLst/>
                <a:ea typeface="Times New Roman" panose="02020603050405020304" pitchFamily="18" charset="0"/>
                <a:cs typeface="Times New Roman" panose="02020603050405020304" pitchFamily="18" charset="0"/>
              </a:rPr>
              <a:t>Zednické </a:t>
            </a:r>
            <a:r>
              <a:rPr lang="cs-CZ" sz="1800" u="none" strike="noStrike" dirty="0">
                <a:effectLst/>
                <a:ea typeface="Times New Roman" panose="02020603050405020304" pitchFamily="18" charset="0"/>
                <a:cs typeface="Times New Roman" panose="02020603050405020304" pitchFamily="18" charset="0"/>
              </a:rPr>
              <a:t>řemeslo</a:t>
            </a:r>
            <a:r>
              <a:rPr lang="cs-CZ" sz="1800" dirty="0">
                <a:effectLst/>
                <a:ea typeface="Times New Roman" panose="02020603050405020304" pitchFamily="18" charset="0"/>
                <a:cs typeface="Times New Roman" panose="02020603050405020304" pitchFamily="18" charset="0"/>
              </a:rPr>
              <a:t> je jedno z nejstarších, bylo důležitou složkou při formování životního prostředí člověka. Velmi úzce souviselo s prací kamenickou - jako stavební materiál zedníci původně používali </a:t>
            </a:r>
            <a:r>
              <a:rPr lang="cs-CZ" sz="1800" u="none" strike="noStrike" dirty="0">
                <a:effectLst/>
                <a:ea typeface="Times New Roman" panose="02020603050405020304" pitchFamily="18" charset="0"/>
                <a:cs typeface="Times New Roman" panose="02020603050405020304" pitchFamily="18" charset="0"/>
              </a:rPr>
              <a:t>kámen a spolupracovali s kameníky – o tom svědčí </a:t>
            </a:r>
            <a:r>
              <a:rPr lang="cs-CZ" sz="1800" dirty="0">
                <a:effectLst/>
                <a:ea typeface="Times New Roman" panose="02020603050405020304" pitchFamily="18" charset="0"/>
                <a:cs typeface="Times New Roman" panose="02020603050405020304" pitchFamily="18" charset="0"/>
              </a:rPr>
              <a:t>i společné </a:t>
            </a:r>
            <a:r>
              <a:rPr lang="cs-CZ" sz="1800" u="none" strike="noStrike" dirty="0">
                <a:effectLst/>
                <a:ea typeface="Times New Roman" panose="02020603050405020304" pitchFamily="18" charset="0"/>
                <a:cs typeface="Times New Roman" panose="02020603050405020304" pitchFamily="18" charset="0"/>
              </a:rPr>
              <a:t>cechy</a:t>
            </a:r>
            <a:r>
              <a:rPr lang="cs-CZ" sz="1800" dirty="0">
                <a:effectLst/>
                <a:ea typeface="Times New Roman" panose="02020603050405020304" pitchFamily="18" charset="0"/>
                <a:cs typeface="Times New Roman" panose="02020603050405020304" pitchFamily="18" charset="0"/>
              </a:rPr>
              <a:t>. Již ve starověku uměli dělníci opracovat kámen a stavět z cihel. Podle svědectví obchodníka </a:t>
            </a:r>
            <a:r>
              <a:rPr lang="cs-CZ" sz="1800" dirty="0" err="1">
                <a:effectLst/>
                <a:ea typeface="Times New Roman" panose="02020603050405020304" pitchFamily="18" charset="0"/>
                <a:cs typeface="Times New Roman" panose="02020603050405020304" pitchFamily="18" charset="0"/>
              </a:rPr>
              <a:t>Ibráhíma</a:t>
            </a:r>
            <a:r>
              <a:rPr lang="cs-CZ" sz="1800" dirty="0">
                <a:effectLst/>
                <a:ea typeface="Times New Roman" panose="02020603050405020304" pitchFamily="18" charset="0"/>
                <a:cs typeface="Times New Roman" panose="02020603050405020304" pitchFamily="18" charset="0"/>
              </a:rPr>
              <a:t> </a:t>
            </a:r>
            <a:r>
              <a:rPr lang="cs-CZ" sz="1800" dirty="0" err="1">
                <a:effectLst/>
                <a:ea typeface="Times New Roman" panose="02020603050405020304" pitchFamily="18" charset="0"/>
                <a:cs typeface="Times New Roman" panose="02020603050405020304" pitchFamily="18" charset="0"/>
              </a:rPr>
              <a:t>ibn</a:t>
            </a:r>
            <a:r>
              <a:rPr lang="cs-CZ" sz="1800" dirty="0">
                <a:effectLst/>
                <a:ea typeface="Times New Roman" panose="02020603050405020304" pitchFamily="18" charset="0"/>
                <a:cs typeface="Times New Roman" panose="02020603050405020304" pitchFamily="18" charset="0"/>
              </a:rPr>
              <a:t> </a:t>
            </a:r>
            <a:r>
              <a:rPr lang="cs-CZ" sz="1800" dirty="0" err="1">
                <a:effectLst/>
                <a:ea typeface="Times New Roman" panose="02020603050405020304" pitchFamily="18" charset="0"/>
                <a:cs typeface="Times New Roman" panose="02020603050405020304" pitchFamily="18" charset="0"/>
              </a:rPr>
              <a:t>Jakúba</a:t>
            </a:r>
            <a:r>
              <a:rPr lang="cs-CZ" sz="1800" dirty="0">
                <a:effectLst/>
                <a:ea typeface="Times New Roman" panose="02020603050405020304" pitchFamily="18" charset="0"/>
                <a:cs typeface="Times New Roman" panose="02020603050405020304" pitchFamily="18" charset="0"/>
              </a:rPr>
              <a:t> z roku 965 byla Praha budována “od kamene a vápna“ (pravděpodobně myslel hrad, ne však podhradí). Kosmova kronika obsahuje zprávu o stavbě vysoké a pevné kamenné hradbě roku 932 u boleslavského hradu. Zedník musel umět nejen stavět, ale i vápno hasit, připravit maltu, kámen i cihly klást do váhy, hotovou zeď uhlazovati a bíliti. K zedníkům patřili i zedničtí tovaryši (</a:t>
            </a:r>
            <a:r>
              <a:rPr lang="cs-CZ" sz="1800" dirty="0" err="1">
                <a:effectLst/>
                <a:ea typeface="Times New Roman" panose="02020603050405020304" pitchFamily="18" charset="0"/>
                <a:cs typeface="Times New Roman" panose="02020603050405020304" pitchFamily="18" charset="0"/>
              </a:rPr>
              <a:t>dynchéři</a:t>
            </a:r>
            <a:r>
              <a:rPr lang="cs-CZ" sz="1800" dirty="0">
                <a:effectLst/>
                <a:ea typeface="Times New Roman" panose="02020603050405020304" pitchFamily="18" charset="0"/>
                <a:cs typeface="Times New Roman" panose="02020603050405020304" pitchFamily="18" charset="0"/>
              </a:rPr>
              <a:t>), kteří ohazovali zeď maltou. K nejnižšímu řádu zedníků patřili tzv. </a:t>
            </a:r>
            <a:r>
              <a:rPr lang="cs-CZ" sz="1800" dirty="0" err="1">
                <a:effectLst/>
                <a:ea typeface="Times New Roman" panose="02020603050405020304" pitchFamily="18" charset="0"/>
                <a:cs typeface="Times New Roman" panose="02020603050405020304" pitchFamily="18" charset="0"/>
              </a:rPr>
              <a:t>lepaři</a:t>
            </a:r>
            <a:r>
              <a:rPr lang="cs-CZ" sz="1800" dirty="0">
                <a:effectLst/>
                <a:ea typeface="Times New Roman" panose="02020603050405020304" pitchFamily="18" charset="0"/>
                <a:cs typeface="Times New Roman" panose="02020603050405020304" pitchFamily="18" charset="0"/>
              </a:rPr>
              <a:t> (</a:t>
            </a:r>
            <a:r>
              <a:rPr lang="cs-CZ" sz="1800" dirty="0" err="1">
                <a:effectLst/>
                <a:ea typeface="Times New Roman" panose="02020603050405020304" pitchFamily="18" charset="0"/>
                <a:cs typeface="Times New Roman" panose="02020603050405020304" pitchFamily="18" charset="0"/>
              </a:rPr>
              <a:t>lepáci</a:t>
            </a:r>
            <a:r>
              <a:rPr lang="cs-CZ" sz="1800" dirty="0">
                <a:effectLst/>
                <a:ea typeface="Times New Roman" panose="02020603050405020304" pitchFamily="18" charset="0"/>
                <a:cs typeface="Times New Roman" panose="02020603050405020304" pitchFamily="18" charset="0"/>
              </a:rPr>
              <a:t>, </a:t>
            </a:r>
            <a:r>
              <a:rPr lang="cs-CZ" sz="1800" dirty="0" err="1">
                <a:effectLst/>
                <a:ea typeface="Times New Roman" panose="02020603050405020304" pitchFamily="18" charset="0"/>
                <a:cs typeface="Times New Roman" panose="02020603050405020304" pitchFamily="18" charset="0"/>
              </a:rPr>
              <a:t>hlinomazi</a:t>
            </a:r>
            <a:r>
              <a:rPr lang="cs-CZ" sz="1800" dirty="0">
                <a:effectLst/>
                <a:ea typeface="Times New Roman" panose="02020603050405020304" pitchFamily="18" charset="0"/>
                <a:cs typeface="Times New Roman" panose="02020603050405020304" pitchFamily="18" charset="0"/>
              </a:rPr>
              <a:t>), kteří lepili zděné ohrady, zídky, chlévy atd. V pražských městech bylo v době lucemburské, v roce 1419 uváděno 59 zedníků. V 16. stol. lze pozorovat na rozdíl od přecházejících období zvětšování sociálních rozdílů mezi zedníky a kameníky – zedníci byli považování za nižší řemeslo než kameníci. V 19. stol. platilo, že zednickým mistrem se mohl stát ten, kdo absolvoval mistrovské zkoušky před zemskou komisí, předtím musel absolvovat tovaryšskou zkoušku a dlouhou praxi. V současné době je předmětem zednictví stavba, opravy, případně bourání konstrukčních částí staveb. Zedník pracuje především se stavebními hmotami s obsahem vody: např. pro základy a podlahy s </a:t>
            </a:r>
            <a:r>
              <a:rPr lang="cs-CZ" sz="1800" u="none" strike="noStrike" dirty="0">
                <a:effectLst/>
                <a:ea typeface="Times New Roman" panose="02020603050405020304" pitchFamily="18" charset="0"/>
                <a:cs typeface="Times New Roman" panose="02020603050405020304" pitchFamily="18" charset="0"/>
              </a:rPr>
              <a:t>betonem</a:t>
            </a:r>
            <a:r>
              <a:rPr lang="cs-CZ" sz="1800" dirty="0">
                <a:effectLst/>
                <a:ea typeface="Times New Roman" panose="02020603050405020304" pitchFamily="18" charset="0"/>
                <a:cs typeface="Times New Roman" panose="02020603050405020304" pitchFamily="18" charset="0"/>
              </a:rPr>
              <a:t>, stavební prvky (</a:t>
            </a:r>
            <a:r>
              <a:rPr lang="cs-CZ" sz="1800" u="none" strike="noStrike" dirty="0">
                <a:effectLst/>
                <a:ea typeface="Times New Roman" panose="02020603050405020304" pitchFamily="18" charset="0"/>
                <a:cs typeface="Times New Roman" panose="02020603050405020304" pitchFamily="18" charset="0"/>
              </a:rPr>
              <a:t>cihly</a:t>
            </a:r>
            <a:r>
              <a:rPr lang="cs-CZ" sz="1800" dirty="0">
                <a:effectLst/>
                <a:ea typeface="Times New Roman" panose="02020603050405020304" pitchFamily="18" charset="0"/>
                <a:cs typeface="Times New Roman" panose="02020603050405020304" pitchFamily="18" charset="0"/>
              </a:rPr>
              <a:t>, atd.) spojuje </a:t>
            </a:r>
            <a:r>
              <a:rPr lang="cs-CZ" sz="1800" u="none" strike="noStrike" dirty="0">
                <a:effectLst/>
                <a:ea typeface="Times New Roman" panose="02020603050405020304" pitchFamily="18" charset="0"/>
                <a:cs typeface="Times New Roman" panose="02020603050405020304" pitchFamily="18" charset="0"/>
              </a:rPr>
              <a:t>maltou</a:t>
            </a:r>
            <a:r>
              <a:rPr lang="cs-CZ" sz="1800" dirty="0">
                <a:effectLst/>
                <a:ea typeface="Times New Roman" panose="02020603050405020304" pitchFamily="18" charset="0"/>
                <a:cs typeface="Times New Roman" panose="02020603050405020304" pitchFamily="18" charset="0"/>
              </a:rPr>
              <a:t> či stavebním </a:t>
            </a:r>
            <a:r>
              <a:rPr lang="cs-CZ" sz="1800" u="none" strike="noStrike" dirty="0">
                <a:effectLst/>
                <a:ea typeface="Times New Roman" panose="02020603050405020304" pitchFamily="18" charset="0"/>
                <a:cs typeface="Times New Roman" panose="02020603050405020304" pitchFamily="18" charset="0"/>
              </a:rPr>
              <a:t>lepidlem</a:t>
            </a:r>
            <a:r>
              <a:rPr lang="cs-CZ" sz="1800" dirty="0">
                <a:effectLst/>
                <a:ea typeface="Times New Roman" panose="02020603050405020304" pitchFamily="18" charset="0"/>
                <a:cs typeface="Times New Roman" panose="02020603050405020304" pitchFamily="18" charset="0"/>
              </a:rPr>
              <a:t>, povrchy stěn a stropu upravuje </a:t>
            </a:r>
            <a:r>
              <a:rPr lang="cs-CZ" sz="1800" u="none" strike="noStrike" dirty="0">
                <a:effectLst/>
                <a:ea typeface="Times New Roman" panose="02020603050405020304" pitchFamily="18" charset="0"/>
                <a:cs typeface="Times New Roman" panose="02020603050405020304" pitchFamily="18" charset="0"/>
              </a:rPr>
              <a:t>omítkou</a:t>
            </a:r>
            <a:r>
              <a:rPr lang="cs-CZ" sz="1800" dirty="0">
                <a:effectLst/>
                <a:ea typeface="Times New Roman" panose="02020603050405020304" pitchFamily="18" charset="0"/>
                <a:cs typeface="Times New Roman" panose="02020603050405020304" pitchFamily="18" charset="0"/>
              </a:rPr>
              <a:t>, keramické </a:t>
            </a:r>
            <a:r>
              <a:rPr lang="cs-CZ" sz="1800" u="none" strike="noStrike" dirty="0">
                <a:effectLst/>
                <a:ea typeface="Times New Roman" panose="02020603050405020304" pitchFamily="18" charset="0"/>
                <a:cs typeface="Times New Roman" panose="02020603050405020304" pitchFamily="18" charset="0"/>
              </a:rPr>
              <a:t>obklady</a:t>
            </a:r>
            <a:r>
              <a:rPr lang="cs-CZ" sz="1800" dirty="0">
                <a:effectLst/>
                <a:ea typeface="Times New Roman" panose="02020603050405020304" pitchFamily="18" charset="0"/>
                <a:cs typeface="Times New Roman" panose="02020603050405020304" pitchFamily="18" charset="0"/>
              </a:rPr>
              <a:t> stěn a podlah lepí speciálním lepidlem. Doplňkově pracuje i s montovanými díly. V padesátých letech 20. stol. se v Československu (dle sovětského vzoru) učila na zedníka i </a:t>
            </a:r>
            <a:r>
              <a:rPr lang="cs-CZ" sz="1800" u="none" strike="noStrike" dirty="0">
                <a:effectLst/>
                <a:ea typeface="Times New Roman" panose="02020603050405020304" pitchFamily="18" charset="0"/>
                <a:cs typeface="Times New Roman" panose="02020603050405020304" pitchFamily="18" charset="0"/>
              </a:rPr>
              <a:t>děvčata</a:t>
            </a:r>
            <a:r>
              <a:rPr lang="cs-CZ" sz="1800" dirty="0">
                <a:effectLst/>
                <a:ea typeface="Times New Roman" panose="02020603050405020304" pitchFamily="18" charset="0"/>
                <a:cs typeface="Times New Roman" panose="02020603050405020304" pitchFamily="18" charset="0"/>
              </a:rPr>
              <a:t>. Říkalo se jim </a:t>
            </a:r>
            <a:r>
              <a:rPr lang="cs-CZ" sz="1800" dirty="0" err="1">
                <a:effectLst/>
                <a:ea typeface="Times New Roman" panose="02020603050405020304" pitchFamily="18" charset="0"/>
                <a:cs typeface="Times New Roman" panose="02020603050405020304" pitchFamily="18" charset="0"/>
              </a:rPr>
              <a:t>zednička</a:t>
            </a:r>
            <a:r>
              <a:rPr lang="cs-CZ" sz="1800" dirty="0">
                <a:effectLst/>
                <a:ea typeface="Times New Roman" panose="02020603050405020304" pitchFamily="18" charset="0"/>
                <a:cs typeface="Times New Roman" panose="02020603050405020304" pitchFamily="18" charset="0"/>
              </a:rPr>
              <a:t>, </a:t>
            </a:r>
            <a:r>
              <a:rPr lang="cs-CZ" sz="1800" dirty="0" err="1">
                <a:effectLst/>
                <a:ea typeface="Times New Roman" panose="02020603050405020304" pitchFamily="18" charset="0"/>
                <a:cs typeface="Times New Roman" panose="02020603050405020304" pitchFamily="18" charset="0"/>
              </a:rPr>
              <a:t>zedničky</a:t>
            </a:r>
            <a:r>
              <a:rPr lang="cs-CZ" sz="1800" dirty="0">
                <a:effectLst/>
                <a:ea typeface="Times New Roman" panose="02020603050405020304" pitchFamily="18" charset="0"/>
                <a:cs typeface="Times New Roman" panose="02020603050405020304" pitchFamily="18" charset="0"/>
              </a:rPr>
              <a:t>. </a:t>
            </a:r>
            <a:endParaRPr lang="cs-CZ" sz="1800" dirty="0">
              <a:effectLst/>
              <a:ea typeface="Times New Roman" panose="02020603050405020304" pitchFamily="18" charset="0"/>
            </a:endParaRPr>
          </a:p>
          <a:p>
            <a:pPr algn="just"/>
            <a:r>
              <a:rPr lang="cs-CZ" sz="1800" dirty="0">
                <a:effectLst/>
                <a:ea typeface="Times New Roman" panose="02020603050405020304" pitchFamily="18" charset="0"/>
                <a:cs typeface="Times New Roman" panose="02020603050405020304" pitchFamily="18" charset="0"/>
              </a:rPr>
              <a:t>Za patrona zedníků jsou považováni </a:t>
            </a:r>
            <a:r>
              <a:rPr lang="cs-CZ" sz="1800" u="none" strike="noStrike" dirty="0">
                <a:effectLst/>
                <a:ea typeface="Times New Roman" panose="02020603050405020304" pitchFamily="18" charset="0"/>
                <a:cs typeface="Times New Roman" panose="02020603050405020304" pitchFamily="18" charset="0"/>
              </a:rPr>
              <a:t>sv. Štěpán</a:t>
            </a:r>
            <a:r>
              <a:rPr lang="cs-CZ" sz="1800" dirty="0">
                <a:effectLst/>
                <a:ea typeface="Times New Roman" panose="02020603050405020304" pitchFamily="18" charset="0"/>
                <a:cs typeface="Times New Roman" panose="02020603050405020304" pitchFamily="18" charset="0"/>
              </a:rPr>
              <a:t> a </a:t>
            </a:r>
            <a:r>
              <a:rPr lang="cs-CZ" sz="1800" u="none" strike="noStrike" dirty="0">
                <a:effectLst/>
                <a:ea typeface="Times New Roman" panose="02020603050405020304" pitchFamily="18" charset="0"/>
                <a:cs typeface="Times New Roman" panose="02020603050405020304" pitchFamily="18" charset="0"/>
              </a:rPr>
              <a:t>sv. Tomáš</a:t>
            </a:r>
            <a:r>
              <a:rPr lang="cs-CZ" sz="1800" i="1" u="none" strike="noStrike" dirty="0">
                <a:effectLst/>
                <a:ea typeface="Times New Roman" panose="02020603050405020304" pitchFamily="18" charset="0"/>
                <a:cs typeface="Times New Roman" panose="02020603050405020304" pitchFamily="18" charset="0"/>
              </a:rPr>
              <a:t>. </a:t>
            </a:r>
            <a:r>
              <a:rPr lang="cs-CZ" sz="1800" i="1" dirty="0">
                <a:effectLst/>
                <a:ea typeface="Times New Roman" panose="02020603050405020304" pitchFamily="18" charset="0"/>
                <a:cs typeface="Times New Roman" panose="02020603050405020304" pitchFamily="18" charset="0"/>
              </a:rPr>
              <a:t>[2] [3] (H.B.)</a:t>
            </a:r>
            <a:endParaRPr lang="cs-CZ" sz="1800" i="1" dirty="0">
              <a:effectLst/>
              <a:ea typeface="Times New Roman" panose="02020603050405020304" pitchFamily="18" charset="0"/>
            </a:endParaRPr>
          </a:p>
        </p:txBody>
      </p:sp>
      <p:sp>
        <p:nvSpPr>
          <p:cNvPr id="33" name="TextovéPole 32">
            <a:extLst>
              <a:ext uri="{FF2B5EF4-FFF2-40B4-BE49-F238E27FC236}">
                <a16:creationId xmlns:a16="http://schemas.microsoft.com/office/drawing/2014/main" id="{BB66DD96-D399-4709-82AE-20EAAD6A12E4}"/>
              </a:ext>
            </a:extLst>
          </p:cNvPr>
          <p:cNvSpPr txBox="1"/>
          <p:nvPr/>
        </p:nvSpPr>
        <p:spPr>
          <a:xfrm>
            <a:off x="1103087" y="18249340"/>
            <a:ext cx="14110026" cy="5916363"/>
          </a:xfrm>
          <a:prstGeom prst="rect">
            <a:avLst/>
          </a:prstGeom>
          <a:solidFill>
            <a:schemeClr val="accent4">
              <a:lumMod val="20000"/>
              <a:lumOff val="80000"/>
              <a:alpha val="49000"/>
            </a:schemeClr>
          </a:solidFill>
        </p:spPr>
        <p:txBody>
          <a:bodyPr wrap="square" rtlCol="0">
            <a:spAutoFit/>
          </a:bodyPr>
          <a:lstStyle/>
          <a:p>
            <a:pPr algn="just">
              <a:lnSpc>
                <a:spcPct val="106000"/>
              </a:lnSpc>
              <a:spcAft>
                <a:spcPts val="800"/>
              </a:spcAft>
            </a:pPr>
            <a:r>
              <a:rPr lang="cs-CZ" sz="1800" dirty="0">
                <a:effectLst/>
                <a:latin typeface="Calibri" panose="020F0502020204030204" pitchFamily="34" charset="0"/>
                <a:ea typeface="Calibri" panose="020F0502020204030204" pitchFamily="34" charset="0"/>
                <a:cs typeface="Arial" panose="020B0604020202020204" pitchFamily="34" charset="0"/>
              </a:rPr>
              <a:t>Od dávných dob stavitelé zajišťovali stavby zejména veřejného a duchovního významu, tedy hrady, zámky, kostely, památníky apod. Ve starém Egyptě byli význačnými osobnostmi stavitelé paláců a zejména pyramid.</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Stavitelství značí vědu či nauku stavitelskou. Stavitelství se často zaměňuje se slovem architektura, ačkoli stavitelství se týká převážně konstrukcí, kdežto architektura se zabývá převážně formou. Za starých dob stavitel býval současně architektem, ačkoli se tímto názvem ani sám neoznačoval. Stavitelství je také označováno jako umění stavět. Jeho účelem je především vytvořit vnitřní prostor, chráněný proti vnějším vlivům. Rozvíjelo se od pravěku, nejdříve jako stavitelství svépomocí – domáckým způsobem, později se vyvinulo v samostatnou činnost, která se dále rozčlenila do řady zvláštních oborů (stavitelství vojenské, pozemní, vodní, silniční, železniční, tunelové, mostní, letištní aj.). Nadstavbou stavitelství je architektura, ve které je kladen důraz nejen na praktické stránky stavby (bydlení, komunikace ap.), ale i na aspekty estetické a ideové. </a:t>
            </a:r>
          </a:p>
          <a:p>
            <a:pPr algn="just">
              <a:lnSpc>
                <a:spcPct val="106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Ve středověké Praze (1344-1352) působil jako stavitel Matyáš z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Arrasu</a:t>
            </a:r>
            <a:r>
              <a:rPr lang="cs-CZ" sz="1800" dirty="0">
                <a:effectLst/>
                <a:latin typeface="Calibri" panose="020F0502020204030204" pitchFamily="34" charset="0"/>
                <a:ea typeface="Calibri" panose="020F0502020204030204" pitchFamily="34" charset="0"/>
                <a:cs typeface="Times New Roman" panose="02020603050405020304" pitchFamily="18" charset="0"/>
              </a:rPr>
              <a:t>, který byl prvním stavitelem </a:t>
            </a:r>
            <a:r>
              <a:rPr lang="cs-CZ" sz="1800" u="none" strike="noStrike" dirty="0">
                <a:effectLst/>
                <a:latin typeface="Calibri" panose="020F0502020204030204" pitchFamily="34" charset="0"/>
                <a:ea typeface="Calibri" panose="020F0502020204030204" pitchFamily="34" charset="0"/>
                <a:cs typeface="Times New Roman" panose="02020603050405020304" pitchFamily="18" charset="0"/>
              </a:rPr>
              <a:t>katedrály sv. Víta</a:t>
            </a:r>
            <a:r>
              <a:rPr lang="cs-CZ" sz="1800" dirty="0">
                <a:effectLst/>
                <a:latin typeface="Calibri" panose="020F0502020204030204" pitchFamily="34" charset="0"/>
                <a:ea typeface="Calibri" panose="020F0502020204030204" pitchFamily="34" charset="0"/>
                <a:cs typeface="Times New Roman" panose="02020603050405020304" pitchFamily="18" charset="0"/>
              </a:rPr>
              <a:t> v Praze. Mimo jiné se zřejmě podílel i na projekčních pracích nového </a:t>
            </a:r>
            <a:r>
              <a:rPr lang="cs-CZ" sz="1800" u="none" strike="noStrike" dirty="0">
                <a:effectLst/>
                <a:latin typeface="Calibri" panose="020F0502020204030204" pitchFamily="34" charset="0"/>
                <a:ea typeface="Calibri" panose="020F0502020204030204" pitchFamily="34" charset="0"/>
                <a:cs typeface="Times New Roman" panose="02020603050405020304" pitchFamily="18" charset="0"/>
              </a:rPr>
              <a:t>Kamenného mostu</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u="none" strike="noStrike" dirty="0">
                <a:effectLst/>
                <a:latin typeface="Calibri" panose="020F0502020204030204" pitchFamily="34" charset="0"/>
                <a:ea typeface="Calibri" panose="020F0502020204030204" pitchFamily="34" charset="0"/>
                <a:cs typeface="Times New Roman" panose="02020603050405020304" pitchFamily="18" charset="0"/>
              </a:rPr>
              <a:t>Nového Města pražského</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u="none" strike="noStrike" dirty="0">
                <a:effectLst/>
                <a:latin typeface="Calibri" panose="020F0502020204030204" pitchFamily="34" charset="0"/>
                <a:ea typeface="Calibri" panose="020F0502020204030204" pitchFamily="34" charset="0"/>
                <a:cs typeface="Times New Roman" panose="02020603050405020304" pitchFamily="18" charset="0"/>
              </a:rPr>
              <a:t>kostela Matky Boží před Týnem</a:t>
            </a:r>
            <a:r>
              <a:rPr lang="cs-CZ" sz="1800" dirty="0">
                <a:effectLst/>
                <a:latin typeface="Calibri" panose="020F0502020204030204" pitchFamily="34" charset="0"/>
                <a:ea typeface="Calibri" panose="020F0502020204030204" pitchFamily="34" charset="0"/>
                <a:cs typeface="Times New Roman" panose="02020603050405020304" pitchFamily="18" charset="0"/>
              </a:rPr>
              <a:t> a pravděpodobně i hradu </a:t>
            </a:r>
            <a:r>
              <a:rPr lang="cs-CZ" sz="1800" u="none" strike="noStrike" dirty="0">
                <a:effectLst/>
                <a:latin typeface="Calibri" panose="020F0502020204030204" pitchFamily="34" charset="0"/>
                <a:ea typeface="Calibri" panose="020F0502020204030204" pitchFamily="34" charset="0"/>
                <a:cs typeface="Times New Roman" panose="02020603050405020304" pitchFamily="18" charset="0"/>
              </a:rPr>
              <a:t>Karlštejna</a:t>
            </a:r>
            <a:r>
              <a:rPr lang="cs-CZ" sz="1800" dirty="0">
                <a:effectLst/>
                <a:latin typeface="Calibri" panose="020F0502020204030204" pitchFamily="34" charset="0"/>
                <a:ea typeface="Calibri" panose="020F0502020204030204" pitchFamily="34" charset="0"/>
                <a:cs typeface="Times New Roman" panose="02020603050405020304" pitchFamily="18" charset="0"/>
              </a:rPr>
              <a:t>. Jeho následovník, Petr Parléř, po jeho smrti pokračoval ve stavbě </a:t>
            </a:r>
            <a:r>
              <a:rPr lang="cs-CZ" sz="1800" u="none" strike="noStrike" dirty="0">
                <a:effectLst/>
                <a:latin typeface="Calibri" panose="020F0502020204030204" pitchFamily="34" charset="0"/>
                <a:ea typeface="Calibri" panose="020F0502020204030204" pitchFamily="34" charset="0"/>
                <a:cs typeface="Times New Roman" panose="02020603050405020304" pitchFamily="18" charset="0"/>
              </a:rPr>
              <a:t>katedrály sv. Víta</a:t>
            </a:r>
            <a:r>
              <a:rPr lang="cs-CZ" sz="1800" dirty="0">
                <a:effectLst/>
                <a:latin typeface="Calibri" panose="020F0502020204030204" pitchFamily="34" charset="0"/>
                <a:ea typeface="Calibri" panose="020F0502020204030204" pitchFamily="34" charset="0"/>
                <a:cs typeface="Times New Roman" panose="02020603050405020304" pitchFamily="18" charset="0"/>
              </a:rPr>
              <a:t>, původní plány však přepracoval. Projektoval a podílel se na stavbě dalších památek, např. kamenného mostu přes </a:t>
            </a:r>
            <a:r>
              <a:rPr lang="cs-CZ" sz="1800" u="none" strike="noStrike" dirty="0">
                <a:effectLst/>
                <a:latin typeface="Calibri" panose="020F0502020204030204" pitchFamily="34" charset="0"/>
                <a:ea typeface="Calibri" panose="020F0502020204030204" pitchFamily="34" charset="0"/>
                <a:cs typeface="Times New Roman" panose="02020603050405020304" pitchFamily="18" charset="0"/>
              </a:rPr>
              <a:t>Vltavu</a:t>
            </a:r>
            <a:r>
              <a:rPr lang="cs-CZ" sz="1800" dirty="0">
                <a:effectLst/>
                <a:latin typeface="Calibri" panose="020F0502020204030204" pitchFamily="34" charset="0"/>
                <a:ea typeface="Calibri" panose="020F0502020204030204" pitchFamily="34" charset="0"/>
                <a:cs typeface="Times New Roman" panose="02020603050405020304" pitchFamily="18" charset="0"/>
              </a:rPr>
              <a:t> (později nazvaný </a:t>
            </a:r>
            <a:r>
              <a:rPr lang="cs-CZ" sz="1800" u="none" strike="noStrike" dirty="0">
                <a:effectLst/>
                <a:latin typeface="Calibri" panose="020F0502020204030204" pitchFamily="34" charset="0"/>
                <a:ea typeface="Calibri" panose="020F0502020204030204" pitchFamily="34" charset="0"/>
                <a:cs typeface="Times New Roman" panose="02020603050405020304" pitchFamily="18" charset="0"/>
              </a:rPr>
              <a:t>Karlův</a:t>
            </a:r>
            <a:r>
              <a:rPr lang="cs-CZ" sz="1800" dirty="0">
                <a:effectLst/>
                <a:latin typeface="Calibri" panose="020F0502020204030204" pitchFamily="34" charset="0"/>
                <a:ea typeface="Calibri" panose="020F0502020204030204" pitchFamily="34" charset="0"/>
                <a:cs typeface="Times New Roman" panose="02020603050405020304" pitchFamily="18" charset="0"/>
              </a:rPr>
              <a:t> most), </a:t>
            </a:r>
            <a:r>
              <a:rPr lang="cs-CZ" sz="1800" u="none" strike="noStrike" dirty="0">
                <a:effectLst/>
                <a:latin typeface="Calibri" panose="020F0502020204030204" pitchFamily="34" charset="0"/>
                <a:ea typeface="Calibri" panose="020F0502020204030204" pitchFamily="34" charset="0"/>
                <a:cs typeface="Times New Roman" panose="02020603050405020304" pitchFamily="18" charset="0"/>
              </a:rPr>
              <a:t>Staroměstské mostecké věž</a:t>
            </a:r>
            <a:r>
              <a:rPr lang="cs-CZ" sz="1800" dirty="0">
                <a:effectLst/>
                <a:latin typeface="Calibri" panose="020F0502020204030204" pitchFamily="34" charset="0"/>
                <a:ea typeface="Calibri" panose="020F0502020204030204" pitchFamily="34" charset="0"/>
                <a:cs typeface="Times New Roman" panose="02020603050405020304" pitchFamily="18" charset="0"/>
              </a:rPr>
              <a:t>e a </a:t>
            </a:r>
            <a:r>
              <a:rPr lang="cs-CZ" sz="1800" u="none" strike="noStrike" dirty="0">
                <a:effectLst/>
                <a:latin typeface="Calibri" panose="020F0502020204030204" pitchFamily="34" charset="0"/>
                <a:ea typeface="Calibri" panose="020F0502020204030204" pitchFamily="34" charset="0"/>
                <a:cs typeface="Times New Roman" panose="02020603050405020304" pitchFamily="18" charset="0"/>
              </a:rPr>
              <a:t>kaple Všech svatých</a:t>
            </a:r>
            <a:r>
              <a:rPr lang="cs-CZ" sz="1800" dirty="0">
                <a:effectLst/>
                <a:latin typeface="Calibri" panose="020F0502020204030204" pitchFamily="34" charset="0"/>
                <a:ea typeface="Calibri" panose="020F0502020204030204" pitchFamily="34" charset="0"/>
                <a:cs typeface="Times New Roman" panose="02020603050405020304" pitchFamily="18" charset="0"/>
              </a:rPr>
              <a:t> na </a:t>
            </a:r>
            <a:r>
              <a:rPr lang="cs-CZ" sz="1800" u="none" strike="noStrike" dirty="0">
                <a:effectLst/>
                <a:latin typeface="Calibri" panose="020F0502020204030204" pitchFamily="34" charset="0"/>
                <a:ea typeface="Calibri" panose="020F0502020204030204" pitchFamily="34" charset="0"/>
                <a:cs typeface="Times New Roman" panose="02020603050405020304" pitchFamily="18" charset="0"/>
              </a:rPr>
              <a:t>Pražském hradě</a:t>
            </a:r>
            <a:r>
              <a:rPr lang="cs-CZ" sz="1800" dirty="0">
                <a:effectLst/>
                <a:latin typeface="Calibri" panose="020F0502020204030204" pitchFamily="34" charset="0"/>
                <a:ea typeface="Calibri" panose="020F0502020204030204" pitchFamily="34" charset="0"/>
                <a:cs typeface="Times New Roman" panose="02020603050405020304" pitchFamily="18" charset="0"/>
              </a:rPr>
              <a:t>; mimo Prahu je to např. </a:t>
            </a:r>
            <a:r>
              <a:rPr lang="cs-CZ" sz="1800" u="none" strike="noStrike" dirty="0">
                <a:effectLst/>
                <a:latin typeface="Calibri" panose="020F0502020204030204" pitchFamily="34" charset="0"/>
                <a:ea typeface="Calibri" panose="020F0502020204030204" pitchFamily="34" charset="0"/>
                <a:cs typeface="Times New Roman" panose="02020603050405020304" pitchFamily="18" charset="0"/>
              </a:rPr>
              <a:t>kostel sv. Barbory</a:t>
            </a:r>
            <a:r>
              <a:rPr lang="cs-CZ" sz="1800" dirty="0">
                <a:effectLst/>
                <a:latin typeface="Calibri" panose="020F0502020204030204" pitchFamily="34" charset="0"/>
                <a:ea typeface="Calibri" panose="020F0502020204030204" pitchFamily="34" charset="0"/>
                <a:cs typeface="Times New Roman" panose="02020603050405020304" pitchFamily="18" charset="0"/>
              </a:rPr>
              <a:t> v </a:t>
            </a:r>
            <a:r>
              <a:rPr lang="cs-CZ" sz="1800" u="none" strike="noStrike" dirty="0">
                <a:effectLst/>
                <a:latin typeface="Calibri" panose="020F0502020204030204" pitchFamily="34" charset="0"/>
                <a:ea typeface="Calibri" panose="020F0502020204030204" pitchFamily="34" charset="0"/>
                <a:cs typeface="Times New Roman" panose="02020603050405020304" pitchFamily="18" charset="0"/>
              </a:rPr>
              <a:t>Kutné Hoře</a:t>
            </a:r>
            <a:r>
              <a:rPr lang="cs-CZ" sz="1800" dirty="0">
                <a:effectLst/>
                <a:latin typeface="Calibri" panose="020F0502020204030204" pitchFamily="34" charset="0"/>
                <a:ea typeface="Calibri" panose="020F0502020204030204" pitchFamily="34" charset="0"/>
                <a:cs typeface="Times New Roman" panose="02020603050405020304" pitchFamily="18" charset="0"/>
              </a:rPr>
              <a:t>.</a:t>
            </a:r>
          </a:p>
          <a:p>
            <a:pPr algn="just"/>
            <a:r>
              <a:rPr lang="cs-CZ" sz="1800" dirty="0">
                <a:effectLst/>
                <a:latin typeface="Calibri" panose="020F0502020204030204" pitchFamily="34" charset="0"/>
                <a:ea typeface="Calibri" panose="020F0502020204030204" pitchFamily="34" charset="0"/>
                <a:cs typeface="Times New Roman" panose="02020603050405020304" pitchFamily="18" charset="0"/>
              </a:rPr>
              <a:t>V 16. stol. za císaře Rudolfa byl vydán jakýsi stavební řád pro stavby v Čechách, ale až v  r. 1815 vznikl  první stavební zákon/řád, který mimo jiné ukládal poprvé povinnost předkládat plán stavby. Stavební řád byl doplněn r. 1831, po něm následoval další v r. 1864 a pak stavební zákon pro království České z r. 1889 a pro Prahu, Budějovice a Plzeň z r. 1886.</a:t>
            </a:r>
          </a:p>
          <a:p>
            <a:pPr algn="just">
              <a:lnSpc>
                <a:spcPct val="106000"/>
              </a:lnSpc>
              <a:spcAft>
                <a:spcPts val="800"/>
              </a:spcAft>
            </a:pPr>
            <a:r>
              <a:rPr lang="cs-CZ" sz="1800" dirty="0">
                <a:effectLst/>
                <a:latin typeface="Calibri" panose="020F0502020204030204" pitchFamily="34" charset="0"/>
                <a:ea typeface="Calibri" panose="020F0502020204030204" pitchFamily="34" charset="0"/>
                <a:cs typeface="Arial" panose="020B0604020202020204" pitchFamily="34" charset="0"/>
              </a:rPr>
              <a:t>Veliké zásluhy o vývoj a zdokonalení stavitelství v Čechách má Pražská polytechnika (dnešní ČVUT), založená v roce 1803, po Pařížské polytechnice z r. 1794 v Evropě nejstarší, která odchovala množství odborníků, kteří působili i za hranicemi Čech. Profesoři této technické školy, Jan Ferdinanda </a:t>
            </a:r>
            <a:r>
              <a:rPr lang="cs-CZ" sz="1800" dirty="0" err="1">
                <a:effectLst/>
                <a:latin typeface="Calibri" panose="020F0502020204030204" pitchFamily="34" charset="0"/>
                <a:ea typeface="Calibri" panose="020F0502020204030204" pitchFamily="34" charset="0"/>
                <a:cs typeface="Arial" panose="020B0604020202020204" pitchFamily="34" charset="0"/>
              </a:rPr>
              <a:t>Schor</a:t>
            </a:r>
            <a:r>
              <a:rPr lang="cs-CZ" sz="1800" dirty="0">
                <a:effectLst/>
                <a:latin typeface="Calibri" panose="020F0502020204030204" pitchFamily="34" charset="0"/>
                <a:ea typeface="Calibri" panose="020F0502020204030204" pitchFamily="34" charset="0"/>
                <a:cs typeface="Arial" panose="020B0604020202020204" pitchFamily="34" charset="0"/>
              </a:rPr>
              <a:t> a rytíř František Josef </a:t>
            </a:r>
            <a:r>
              <a:rPr lang="cs-CZ" sz="1800" dirty="0" err="1">
                <a:effectLst/>
                <a:latin typeface="Calibri" panose="020F0502020204030204" pitchFamily="34" charset="0"/>
                <a:ea typeface="Calibri" panose="020F0502020204030204" pitchFamily="34" charset="0"/>
                <a:cs typeface="Arial" panose="020B0604020202020204" pitchFamily="34" charset="0"/>
              </a:rPr>
              <a:t>Gerstner</a:t>
            </a:r>
            <a:r>
              <a:rPr lang="cs-CZ" sz="1800" dirty="0">
                <a:effectLst/>
                <a:latin typeface="Calibri" panose="020F0502020204030204" pitchFamily="34" charset="0"/>
                <a:ea typeface="Calibri" panose="020F0502020204030204" pitchFamily="34" charset="0"/>
                <a:cs typeface="Arial" panose="020B0604020202020204" pitchFamily="34" charset="0"/>
              </a:rPr>
              <a:t>, jsou nezapomenutelní. </a:t>
            </a:r>
            <a:r>
              <a:rPr lang="cs-CZ" sz="1800" i="1" dirty="0">
                <a:effectLst/>
                <a:latin typeface="Calibri" panose="020F0502020204030204" pitchFamily="34" charset="0"/>
                <a:ea typeface="Calibri" panose="020F0502020204030204" pitchFamily="34" charset="0"/>
                <a:cs typeface="Times New Roman" panose="02020603050405020304" pitchFamily="18" charset="0"/>
              </a:rPr>
              <a:t>[2] [3] [4] (H.B.)</a:t>
            </a:r>
          </a:p>
        </p:txBody>
      </p:sp>
      <p:sp>
        <p:nvSpPr>
          <p:cNvPr id="2" name="TextovéPole 1">
            <a:extLst>
              <a:ext uri="{FF2B5EF4-FFF2-40B4-BE49-F238E27FC236}">
                <a16:creationId xmlns:a16="http://schemas.microsoft.com/office/drawing/2014/main" id="{61EDA17F-C8A9-4289-9110-4C1EDBB402EF}"/>
              </a:ext>
            </a:extLst>
          </p:cNvPr>
          <p:cNvSpPr txBox="1"/>
          <p:nvPr/>
        </p:nvSpPr>
        <p:spPr>
          <a:xfrm>
            <a:off x="1084037" y="4243699"/>
            <a:ext cx="3238500" cy="461665"/>
          </a:xfrm>
          <a:prstGeom prst="rect">
            <a:avLst/>
          </a:prstGeom>
          <a:noFill/>
        </p:spPr>
        <p:txBody>
          <a:bodyPr wrap="square" rtlCol="0">
            <a:spAutoFit/>
          </a:bodyPr>
          <a:lstStyle/>
          <a:p>
            <a:r>
              <a:rPr lang="cs-CZ" sz="2400" b="1" dirty="0"/>
              <a:t>ZEDNÍK</a:t>
            </a:r>
          </a:p>
        </p:txBody>
      </p:sp>
      <p:sp>
        <p:nvSpPr>
          <p:cNvPr id="37" name="TextovéPole 36">
            <a:extLst>
              <a:ext uri="{FF2B5EF4-FFF2-40B4-BE49-F238E27FC236}">
                <a16:creationId xmlns:a16="http://schemas.microsoft.com/office/drawing/2014/main" id="{E8A64C53-133E-432F-A626-9B7C4118E897}"/>
              </a:ext>
            </a:extLst>
          </p:cNvPr>
          <p:cNvSpPr txBox="1"/>
          <p:nvPr/>
        </p:nvSpPr>
        <p:spPr>
          <a:xfrm>
            <a:off x="1117063" y="17663337"/>
            <a:ext cx="3238500" cy="461665"/>
          </a:xfrm>
          <a:prstGeom prst="rect">
            <a:avLst/>
          </a:prstGeom>
          <a:noFill/>
        </p:spPr>
        <p:txBody>
          <a:bodyPr wrap="square" rtlCol="0">
            <a:spAutoFit/>
          </a:bodyPr>
          <a:lstStyle/>
          <a:p>
            <a:r>
              <a:rPr lang="cs-CZ" sz="2400" b="1" dirty="0"/>
              <a:t>STAVITEL</a:t>
            </a:r>
          </a:p>
        </p:txBody>
      </p:sp>
      <p:grpSp>
        <p:nvGrpSpPr>
          <p:cNvPr id="23" name="Skupina 22">
            <a:extLst>
              <a:ext uri="{FF2B5EF4-FFF2-40B4-BE49-F238E27FC236}">
                <a16:creationId xmlns:a16="http://schemas.microsoft.com/office/drawing/2014/main" id="{8142DAE3-E718-42DA-AD9A-5AB937862332}"/>
              </a:ext>
            </a:extLst>
          </p:cNvPr>
          <p:cNvGrpSpPr/>
          <p:nvPr/>
        </p:nvGrpSpPr>
        <p:grpSpPr>
          <a:xfrm>
            <a:off x="7109763" y="26026220"/>
            <a:ext cx="5441988" cy="4142783"/>
            <a:chOff x="1133202" y="25483767"/>
            <a:chExt cx="5441988" cy="5385887"/>
          </a:xfrm>
        </p:grpSpPr>
        <p:pic>
          <p:nvPicPr>
            <p:cNvPr id="18" name="Obrázek 17" descr="Obsah obrázku text, budova, tráva, exteriér&#10;&#10;Popis byl vytvořen automaticky">
              <a:extLst>
                <a:ext uri="{FF2B5EF4-FFF2-40B4-BE49-F238E27FC236}">
                  <a16:creationId xmlns:a16="http://schemas.microsoft.com/office/drawing/2014/main" id="{0BB8D974-3C48-4B5B-8C2F-2CC010A26DA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22768" y="25483767"/>
              <a:ext cx="5296619" cy="4680234"/>
            </a:xfrm>
            <a:prstGeom prst="rect">
              <a:avLst/>
            </a:prstGeom>
          </p:spPr>
        </p:pic>
        <p:sp>
          <p:nvSpPr>
            <p:cNvPr id="21" name="TextovéPole 20">
              <a:extLst>
                <a:ext uri="{FF2B5EF4-FFF2-40B4-BE49-F238E27FC236}">
                  <a16:creationId xmlns:a16="http://schemas.microsoft.com/office/drawing/2014/main" id="{03C47C6F-B648-41B7-B0C2-6CA32025667C}"/>
                </a:ext>
              </a:extLst>
            </p:cNvPr>
            <p:cNvSpPr txBox="1"/>
            <p:nvPr/>
          </p:nvSpPr>
          <p:spPr>
            <a:xfrm>
              <a:off x="1133202" y="30189434"/>
              <a:ext cx="5441988" cy="680220"/>
            </a:xfrm>
            <a:prstGeom prst="rect">
              <a:avLst/>
            </a:prstGeom>
            <a:noFill/>
          </p:spPr>
          <p:txBody>
            <a:bodyPr wrap="square" rtlCol="0">
              <a:spAutoFit/>
            </a:bodyPr>
            <a:lstStyle/>
            <a:p>
              <a:r>
                <a:rPr lang="cs-CZ" sz="1400" dirty="0"/>
                <a:t>Stavbyvedoucí Václav Ševčík po dokončení stavby, 1931.</a:t>
              </a:r>
            </a:p>
            <a:p>
              <a:r>
                <a:rPr lang="cs-CZ" sz="1400" i="1" dirty="0"/>
                <a:t>(Foto poskytla H. Kopecká)</a:t>
              </a:r>
            </a:p>
          </p:txBody>
        </p:sp>
      </p:grpSp>
      <p:sp>
        <p:nvSpPr>
          <p:cNvPr id="5" name="TextovéPole 4">
            <a:extLst>
              <a:ext uri="{FF2B5EF4-FFF2-40B4-BE49-F238E27FC236}">
                <a16:creationId xmlns:a16="http://schemas.microsoft.com/office/drawing/2014/main" id="{7E4D98BD-8CE4-4433-97B6-29488F87D916}"/>
              </a:ext>
            </a:extLst>
          </p:cNvPr>
          <p:cNvSpPr txBox="1"/>
          <p:nvPr/>
        </p:nvSpPr>
        <p:spPr>
          <a:xfrm>
            <a:off x="1495183" y="25093356"/>
            <a:ext cx="5020780" cy="404726"/>
          </a:xfrm>
          <a:prstGeom prst="rect">
            <a:avLst/>
          </a:prstGeom>
          <a:noFill/>
        </p:spPr>
        <p:txBody>
          <a:bodyPr wrap="square" rtlCol="0">
            <a:spAutoFit/>
          </a:bodyPr>
          <a:lstStyle/>
          <a:p>
            <a:pPr>
              <a:lnSpc>
                <a:spcPct val="106000"/>
              </a:lnSpc>
              <a:spcAft>
                <a:spcPts val="800"/>
              </a:spcAft>
            </a:pPr>
            <a:r>
              <a:rPr lang="cs-CZ" sz="2000" b="1" dirty="0">
                <a:effectLst/>
                <a:ea typeface="Times New Roman" panose="02020603050405020304" pitchFamily="18" charset="0"/>
                <a:cs typeface="Times New Roman" panose="02020603050405020304" pitchFamily="18" charset="0"/>
              </a:rPr>
              <a:t>Výstavba nové základní školy na Suchdole</a:t>
            </a:r>
            <a:endParaRPr lang="cs-CZ" sz="2000" dirty="0"/>
          </a:p>
        </p:txBody>
      </p:sp>
      <p:sp>
        <p:nvSpPr>
          <p:cNvPr id="14" name="TextovéPole 13">
            <a:extLst>
              <a:ext uri="{FF2B5EF4-FFF2-40B4-BE49-F238E27FC236}">
                <a16:creationId xmlns:a16="http://schemas.microsoft.com/office/drawing/2014/main" id="{608FC738-E7F1-418C-92ED-1E5AC8127B5B}"/>
              </a:ext>
            </a:extLst>
          </p:cNvPr>
          <p:cNvSpPr txBox="1"/>
          <p:nvPr/>
        </p:nvSpPr>
        <p:spPr>
          <a:xfrm>
            <a:off x="14115144" y="30963437"/>
            <a:ext cx="8521589" cy="1262846"/>
          </a:xfrm>
          <a:prstGeom prst="rect">
            <a:avLst/>
          </a:prstGeom>
          <a:noFill/>
        </p:spPr>
        <p:txBody>
          <a:bodyPr wrap="square" rtlCol="0">
            <a:spAutoFit/>
          </a:bodyPr>
          <a:lstStyle/>
          <a:p>
            <a:pPr algn="just">
              <a:lnSpc>
                <a:spcPct val="107000"/>
              </a:lnSpc>
              <a:spcAft>
                <a:spcPts val="800"/>
              </a:spcAft>
            </a:pPr>
            <a:r>
              <a:rPr lang="cs-CZ" sz="1800" dirty="0">
                <a:effectLst/>
                <a:ea typeface="Times New Roman" panose="02020603050405020304" pitchFamily="18" charset="0"/>
                <a:cs typeface="Times New Roman" panose="02020603050405020304" pitchFamily="18" charset="0"/>
              </a:rPr>
              <a:t>V roce 1936 byla zahájena výstavba nové suchdolské čtvrti  - </a:t>
            </a:r>
            <a:r>
              <a:rPr lang="cs-CZ" sz="1800" b="1" dirty="0">
                <a:effectLst/>
                <a:ea typeface="Times New Roman" panose="02020603050405020304" pitchFamily="18" charset="0"/>
                <a:cs typeface="Times New Roman" panose="02020603050405020304" pitchFamily="18" charset="0"/>
              </a:rPr>
              <a:t>Výhledy.</a:t>
            </a:r>
            <a:r>
              <a:rPr lang="cs-CZ" sz="1800" dirty="0">
                <a:effectLst/>
                <a:ea typeface="Times New Roman" panose="02020603050405020304" pitchFamily="18" charset="0"/>
                <a:cs typeface="Times New Roman" panose="02020603050405020304" pitchFamily="18" charset="0"/>
              </a:rPr>
              <a:t> Výstavbu prováděla firma Alois </a:t>
            </a:r>
            <a:r>
              <a:rPr lang="cs-CZ" sz="1800" dirty="0" err="1">
                <a:effectLst/>
                <a:ea typeface="Times New Roman" panose="02020603050405020304" pitchFamily="18" charset="0"/>
                <a:cs typeface="Times New Roman" panose="02020603050405020304" pitchFamily="18" charset="0"/>
              </a:rPr>
              <a:t>Vavrouš</a:t>
            </a:r>
            <a:r>
              <a:rPr lang="cs-CZ" sz="1800" dirty="0">
                <a:effectLst/>
                <a:ea typeface="Times New Roman" panose="02020603050405020304" pitchFamily="18" charset="0"/>
                <a:cs typeface="Times New Roman" panose="02020603050405020304" pitchFamily="18" charset="0"/>
              </a:rPr>
              <a:t> a syn z Prahy VIII. Stavěl dvojdomky, čtyřdomky, </a:t>
            </a:r>
            <a:r>
              <a:rPr lang="cs-CZ" sz="1800" dirty="0" err="1">
                <a:effectLst/>
                <a:ea typeface="Times New Roman" panose="02020603050405020304" pitchFamily="18" charset="0"/>
                <a:cs typeface="Times New Roman" panose="02020603050405020304" pitchFamily="18" charset="0"/>
              </a:rPr>
              <a:t>osmidomky</a:t>
            </a:r>
            <a:r>
              <a:rPr lang="cs-CZ" sz="1800" dirty="0">
                <a:effectLst/>
                <a:ea typeface="Times New Roman" panose="02020603050405020304" pitchFamily="18" charset="0"/>
                <a:cs typeface="Times New Roman" panose="02020603050405020304" pitchFamily="18" charset="0"/>
              </a:rPr>
              <a:t>. Tím se šetřilo na cenách nemovitostí i  inženýrských sítí. Zaměstnával hlavně suchdolské zedníky a řemeslníky. </a:t>
            </a:r>
            <a:r>
              <a:rPr lang="cs-CZ" sz="1800" i="1" dirty="0">
                <a:effectLst/>
                <a:ea typeface="Times New Roman" panose="02020603050405020304" pitchFamily="18" charset="0"/>
                <a:cs typeface="Times New Roman" panose="02020603050405020304" pitchFamily="18" charset="0"/>
              </a:rPr>
              <a:t>[1] (B.S.)</a:t>
            </a:r>
            <a:endParaRPr lang="cs-CZ" i="1" dirty="0"/>
          </a:p>
        </p:txBody>
      </p:sp>
      <p:sp>
        <p:nvSpPr>
          <p:cNvPr id="16" name="TextovéPole 15">
            <a:extLst>
              <a:ext uri="{FF2B5EF4-FFF2-40B4-BE49-F238E27FC236}">
                <a16:creationId xmlns:a16="http://schemas.microsoft.com/office/drawing/2014/main" id="{29C4AD24-060F-4194-ADAB-52375C87688F}"/>
              </a:ext>
            </a:extLst>
          </p:cNvPr>
          <p:cNvSpPr txBox="1"/>
          <p:nvPr/>
        </p:nvSpPr>
        <p:spPr>
          <a:xfrm>
            <a:off x="14079772" y="30039664"/>
            <a:ext cx="8767867" cy="923330"/>
          </a:xfrm>
          <a:prstGeom prst="rect">
            <a:avLst/>
          </a:prstGeom>
          <a:noFill/>
        </p:spPr>
        <p:txBody>
          <a:bodyPr wrap="square" rtlCol="0">
            <a:spAutoFit/>
          </a:bodyPr>
          <a:lstStyle/>
          <a:p>
            <a:pPr algn="just"/>
            <a:r>
              <a:rPr lang="cs-CZ" sz="1800" dirty="0">
                <a:effectLst/>
                <a:ea typeface="Times New Roman" panose="02020603050405020304" pitchFamily="18" charset="0"/>
                <a:cs typeface="Times New Roman" panose="02020603050405020304" pitchFamily="18" charset="0"/>
              </a:rPr>
              <a:t>Mimořádně plodná meziválečná architektonická firma měla své sídlo v Praze-Libni. Jejím zakladatelem byl Alois </a:t>
            </a:r>
            <a:r>
              <a:rPr lang="cs-CZ" sz="1800" dirty="0" err="1">
                <a:effectLst/>
                <a:ea typeface="Times New Roman" panose="02020603050405020304" pitchFamily="18" charset="0"/>
                <a:cs typeface="Times New Roman" panose="02020603050405020304" pitchFamily="18" charset="0"/>
              </a:rPr>
              <a:t>Vavrouš</a:t>
            </a:r>
            <a:r>
              <a:rPr lang="cs-CZ" sz="1800" dirty="0">
                <a:effectLst/>
                <a:ea typeface="Times New Roman" panose="02020603050405020304" pitchFamily="18" charset="0"/>
                <a:cs typeface="Times New Roman" panose="02020603050405020304" pitchFamily="18" charset="0"/>
              </a:rPr>
              <a:t>. Začal pracovat již v roce 1892. Jeho podnik dosahoval celonárodního rozměru. Dne 1. ledna 1948 byla firma zestátněna.</a:t>
            </a:r>
            <a:endParaRPr lang="cs-CZ" dirty="0"/>
          </a:p>
        </p:txBody>
      </p:sp>
      <p:grpSp>
        <p:nvGrpSpPr>
          <p:cNvPr id="32" name="Skupina 31">
            <a:extLst>
              <a:ext uri="{FF2B5EF4-FFF2-40B4-BE49-F238E27FC236}">
                <a16:creationId xmlns:a16="http://schemas.microsoft.com/office/drawing/2014/main" id="{61C3F9DE-0490-4142-8F6B-0CBA3B609E27}"/>
              </a:ext>
            </a:extLst>
          </p:cNvPr>
          <p:cNvGrpSpPr/>
          <p:nvPr/>
        </p:nvGrpSpPr>
        <p:grpSpPr>
          <a:xfrm>
            <a:off x="17290082" y="25761606"/>
            <a:ext cx="5488511" cy="4142423"/>
            <a:chOff x="17613932" y="25990206"/>
            <a:chExt cx="5488511" cy="4142423"/>
          </a:xfrm>
        </p:grpSpPr>
        <p:pic>
          <p:nvPicPr>
            <p:cNvPr id="41" name="Obrázek 40">
              <a:hlinkClick r:id="rId13" tgtFrame="&quot;_blank&quot;"/>
              <a:extLst>
                <a:ext uri="{FF2B5EF4-FFF2-40B4-BE49-F238E27FC236}">
                  <a16:creationId xmlns:a16="http://schemas.microsoft.com/office/drawing/2014/main" id="{0115E703-7F82-4DA6-AE5F-58A7F11DEE77}"/>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7701343" y="25990206"/>
              <a:ext cx="5401100" cy="3600000"/>
            </a:xfrm>
            <a:prstGeom prst="rect">
              <a:avLst/>
            </a:prstGeom>
            <a:noFill/>
            <a:ln>
              <a:noFill/>
            </a:ln>
          </p:spPr>
        </p:pic>
        <p:sp>
          <p:nvSpPr>
            <p:cNvPr id="24" name="TextovéPole 23">
              <a:extLst>
                <a:ext uri="{FF2B5EF4-FFF2-40B4-BE49-F238E27FC236}">
                  <a16:creationId xmlns:a16="http://schemas.microsoft.com/office/drawing/2014/main" id="{3CD15A36-B2EC-4F50-A2D5-EA02F74E9414}"/>
                </a:ext>
              </a:extLst>
            </p:cNvPr>
            <p:cNvSpPr txBox="1"/>
            <p:nvPr/>
          </p:nvSpPr>
          <p:spPr>
            <a:xfrm>
              <a:off x="17613932" y="29609409"/>
              <a:ext cx="2246920" cy="523220"/>
            </a:xfrm>
            <a:prstGeom prst="rect">
              <a:avLst/>
            </a:prstGeom>
            <a:noFill/>
          </p:spPr>
          <p:txBody>
            <a:bodyPr wrap="square" rtlCol="0">
              <a:spAutoFit/>
            </a:bodyPr>
            <a:lstStyle/>
            <a:p>
              <a:r>
                <a:rPr lang="cs-CZ" sz="1400" dirty="0" err="1">
                  <a:effectLst/>
                  <a:ea typeface="Times New Roman" panose="02020603050405020304" pitchFamily="18" charset="0"/>
                </a:rPr>
                <a:t>Osmidomky</a:t>
              </a:r>
              <a:r>
                <a:rPr lang="cs-CZ" sz="1400" dirty="0">
                  <a:effectLst/>
                  <a:ea typeface="Times New Roman" panose="02020603050405020304" pitchFamily="18" charset="0"/>
                </a:rPr>
                <a:t>, 2016.</a:t>
              </a:r>
            </a:p>
            <a:p>
              <a:r>
                <a:rPr lang="cs-CZ" sz="1400" i="1" dirty="0">
                  <a:effectLst/>
                  <a:ea typeface="Times New Roman" panose="02020603050405020304" pitchFamily="18" charset="0"/>
                </a:rPr>
                <a:t>(Foto J. Jánský)</a:t>
              </a:r>
              <a:endParaRPr lang="cs-CZ" sz="1400" i="1" dirty="0"/>
            </a:p>
          </p:txBody>
        </p:sp>
      </p:grpSp>
      <p:pic>
        <p:nvPicPr>
          <p:cNvPr id="42" name="Obrázek 41">
            <a:extLst>
              <a:ext uri="{FF2B5EF4-FFF2-40B4-BE49-F238E27FC236}">
                <a16:creationId xmlns:a16="http://schemas.microsoft.com/office/drawing/2014/main" id="{36EE319E-C19A-4B19-BBA9-9127524DCE6A}"/>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4321554" y="25767849"/>
            <a:ext cx="2416294" cy="3559367"/>
          </a:xfrm>
          <a:prstGeom prst="rect">
            <a:avLst/>
          </a:prstGeom>
          <a:noFill/>
          <a:ln>
            <a:noFill/>
          </a:ln>
        </p:spPr>
      </p:pic>
      <p:sp>
        <p:nvSpPr>
          <p:cNvPr id="25" name="TextovéPole 24">
            <a:extLst>
              <a:ext uri="{FF2B5EF4-FFF2-40B4-BE49-F238E27FC236}">
                <a16:creationId xmlns:a16="http://schemas.microsoft.com/office/drawing/2014/main" id="{DF29950C-9E8D-419E-8C1F-45713691A9E6}"/>
              </a:ext>
            </a:extLst>
          </p:cNvPr>
          <p:cNvSpPr txBox="1"/>
          <p:nvPr/>
        </p:nvSpPr>
        <p:spPr>
          <a:xfrm>
            <a:off x="14228318" y="29296496"/>
            <a:ext cx="2283219" cy="523220"/>
          </a:xfrm>
          <a:prstGeom prst="rect">
            <a:avLst/>
          </a:prstGeom>
          <a:noFill/>
        </p:spPr>
        <p:txBody>
          <a:bodyPr wrap="square" rtlCol="0">
            <a:spAutoFit/>
          </a:bodyPr>
          <a:lstStyle/>
          <a:p>
            <a:r>
              <a:rPr lang="cs-CZ" sz="1400" dirty="0">
                <a:effectLst/>
                <a:ea typeface="Times New Roman" panose="02020603050405020304" pitchFamily="18" charset="0"/>
                <a:cs typeface="Times New Roman" panose="02020603050405020304" pitchFamily="18" charset="0"/>
              </a:rPr>
              <a:t>Alois </a:t>
            </a:r>
            <a:r>
              <a:rPr lang="cs-CZ" sz="1400" dirty="0" err="1">
                <a:effectLst/>
                <a:ea typeface="Times New Roman" panose="02020603050405020304" pitchFamily="18" charset="0"/>
                <a:cs typeface="Times New Roman" panose="02020603050405020304" pitchFamily="18" charset="0"/>
              </a:rPr>
              <a:t>Vavrouš</a:t>
            </a:r>
            <a:r>
              <a:rPr lang="cs-CZ" sz="1400" dirty="0">
                <a:effectLst/>
                <a:ea typeface="Times New Roman" panose="02020603050405020304" pitchFamily="18" charset="0"/>
                <a:cs typeface="Times New Roman" panose="02020603050405020304" pitchFamily="18" charset="0"/>
              </a:rPr>
              <a:t> (1862-1939).</a:t>
            </a:r>
            <a:br>
              <a:rPr lang="cs-CZ" sz="1400" i="1" dirty="0">
                <a:effectLst/>
                <a:ea typeface="Times New Roman" panose="02020603050405020304" pitchFamily="18" charset="0"/>
                <a:cs typeface="Times New Roman" panose="02020603050405020304" pitchFamily="18" charset="0"/>
              </a:rPr>
            </a:br>
            <a:r>
              <a:rPr lang="cs-CZ" sz="1400" i="1" dirty="0">
                <a:effectLst/>
                <a:ea typeface="Times New Roman" panose="02020603050405020304" pitchFamily="18" charset="0"/>
                <a:cs typeface="Times New Roman" panose="02020603050405020304" pitchFamily="18" charset="0"/>
              </a:rPr>
              <a:t>(wikipedie)</a:t>
            </a:r>
            <a:endParaRPr lang="cs-CZ" sz="1400" dirty="0"/>
          </a:p>
        </p:txBody>
      </p:sp>
      <p:sp>
        <p:nvSpPr>
          <p:cNvPr id="47" name="TextovéPole 46">
            <a:extLst>
              <a:ext uri="{FF2B5EF4-FFF2-40B4-BE49-F238E27FC236}">
                <a16:creationId xmlns:a16="http://schemas.microsoft.com/office/drawing/2014/main" id="{869363F7-5513-49EB-90B6-163401EF93E5}"/>
              </a:ext>
            </a:extLst>
          </p:cNvPr>
          <p:cNvSpPr txBox="1"/>
          <p:nvPr/>
        </p:nvSpPr>
        <p:spPr>
          <a:xfrm>
            <a:off x="14281518" y="25048838"/>
            <a:ext cx="3285441" cy="407035"/>
          </a:xfrm>
          <a:prstGeom prst="rect">
            <a:avLst/>
          </a:prstGeom>
          <a:noFill/>
        </p:spPr>
        <p:txBody>
          <a:bodyPr wrap="square" rtlCol="0">
            <a:spAutoFit/>
          </a:bodyPr>
          <a:lstStyle/>
          <a:p>
            <a:pPr>
              <a:lnSpc>
                <a:spcPct val="107000"/>
              </a:lnSpc>
              <a:spcAft>
                <a:spcPts val="800"/>
              </a:spcAft>
            </a:pPr>
            <a:r>
              <a:rPr lang="cs-CZ" sz="2000" b="1" kern="1800" dirty="0">
                <a:effectLst/>
                <a:ea typeface="Times New Roman" panose="02020603050405020304" pitchFamily="18" charset="0"/>
                <a:cs typeface="Times New Roman" panose="02020603050405020304" pitchFamily="18" charset="0"/>
              </a:rPr>
              <a:t>Firma arch. </a:t>
            </a:r>
            <a:r>
              <a:rPr lang="cs-CZ" sz="2000" b="1" kern="1800" dirty="0" err="1">
                <a:effectLst/>
                <a:ea typeface="Times New Roman" panose="02020603050405020304" pitchFamily="18" charset="0"/>
                <a:cs typeface="Times New Roman" panose="02020603050405020304" pitchFamily="18" charset="0"/>
              </a:rPr>
              <a:t>Vavrouš</a:t>
            </a:r>
            <a:r>
              <a:rPr lang="cs-CZ" sz="2000" b="1" kern="1800" dirty="0">
                <a:effectLst/>
                <a:ea typeface="Times New Roman" panose="02020603050405020304" pitchFamily="18" charset="0"/>
                <a:cs typeface="Times New Roman" panose="02020603050405020304" pitchFamily="18" charset="0"/>
              </a:rPr>
              <a:t> a syn</a:t>
            </a:r>
            <a:endParaRPr lang="cs-CZ" sz="2000" dirty="0"/>
          </a:p>
        </p:txBody>
      </p:sp>
      <p:grpSp>
        <p:nvGrpSpPr>
          <p:cNvPr id="30" name="Skupina 29">
            <a:extLst>
              <a:ext uri="{FF2B5EF4-FFF2-40B4-BE49-F238E27FC236}">
                <a16:creationId xmlns:a16="http://schemas.microsoft.com/office/drawing/2014/main" id="{7A9AFB51-6678-4BA1-B48C-30371ABEC395}"/>
              </a:ext>
            </a:extLst>
          </p:cNvPr>
          <p:cNvGrpSpPr/>
          <p:nvPr/>
        </p:nvGrpSpPr>
        <p:grpSpPr>
          <a:xfrm>
            <a:off x="1408887" y="26047342"/>
            <a:ext cx="5107076" cy="4146132"/>
            <a:chOff x="6516681" y="25477702"/>
            <a:chExt cx="5107076" cy="4146132"/>
          </a:xfrm>
        </p:grpSpPr>
        <p:pic>
          <p:nvPicPr>
            <p:cNvPr id="1026" name="Picture 2">
              <a:extLst>
                <a:ext uri="{FF2B5EF4-FFF2-40B4-BE49-F238E27FC236}">
                  <a16:creationId xmlns:a16="http://schemas.microsoft.com/office/drawing/2014/main" id="{77534DCD-53FD-43CA-8499-A99412E3897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62257" y="25477702"/>
              <a:ext cx="4961500" cy="3600000"/>
            </a:xfrm>
            <a:prstGeom prst="rect">
              <a:avLst/>
            </a:prstGeom>
            <a:noFill/>
            <a:extLst>
              <a:ext uri="{909E8E84-426E-40DD-AFC4-6F175D3DCCD1}">
                <a14:hiddenFill xmlns:a14="http://schemas.microsoft.com/office/drawing/2010/main">
                  <a:solidFill>
                    <a:srgbClr val="FFFFFF"/>
                  </a:solidFill>
                </a14:hiddenFill>
              </a:ext>
            </a:extLst>
          </p:spPr>
        </p:pic>
        <p:sp>
          <p:nvSpPr>
            <p:cNvPr id="48" name="TextovéPole 47">
              <a:extLst>
                <a:ext uri="{FF2B5EF4-FFF2-40B4-BE49-F238E27FC236}">
                  <a16:creationId xmlns:a16="http://schemas.microsoft.com/office/drawing/2014/main" id="{F615FA3D-DB00-4420-BD10-571B681C2048}"/>
                </a:ext>
              </a:extLst>
            </p:cNvPr>
            <p:cNvSpPr txBox="1"/>
            <p:nvPr/>
          </p:nvSpPr>
          <p:spPr>
            <a:xfrm>
              <a:off x="6516681" y="29100614"/>
              <a:ext cx="3657649" cy="523220"/>
            </a:xfrm>
            <a:prstGeom prst="rect">
              <a:avLst/>
            </a:prstGeom>
            <a:noFill/>
          </p:spPr>
          <p:txBody>
            <a:bodyPr wrap="square" rtlCol="0">
              <a:spAutoFit/>
            </a:bodyPr>
            <a:lstStyle/>
            <a:p>
              <a:r>
                <a:rPr lang="cs-CZ" sz="1400" dirty="0">
                  <a:effectLst/>
                  <a:ea typeface="Times New Roman" panose="02020603050405020304" pitchFamily="18" charset="0"/>
                  <a:cs typeface="Times New Roman" panose="02020603050405020304" pitchFamily="18" charset="0"/>
                </a:rPr>
                <a:t>Škola před dokončením</a:t>
              </a:r>
              <a:r>
                <a:rPr lang="cs-CZ" sz="1400" i="1" dirty="0">
                  <a:effectLst/>
                  <a:ea typeface="Times New Roman" panose="02020603050405020304" pitchFamily="18" charset="0"/>
                  <a:cs typeface="Times New Roman" panose="02020603050405020304" pitchFamily="18" charset="0"/>
                </a:rPr>
                <a:t>.</a:t>
              </a:r>
              <a:br>
                <a:rPr lang="cs-CZ" sz="1400" i="1" dirty="0">
                  <a:effectLst/>
                  <a:ea typeface="Times New Roman" panose="02020603050405020304" pitchFamily="18" charset="0"/>
                  <a:cs typeface="Times New Roman" panose="02020603050405020304" pitchFamily="18" charset="0"/>
                </a:rPr>
              </a:br>
              <a:r>
                <a:rPr lang="cs-CZ" sz="1400" i="1" dirty="0">
                  <a:effectLst/>
                  <a:ea typeface="Times New Roman" panose="02020603050405020304" pitchFamily="18" charset="0"/>
                  <a:cs typeface="Times New Roman" panose="02020603050405020304" pitchFamily="18" charset="0"/>
                </a:rPr>
                <a:t>(Foto poskytl Fr. Černý)</a:t>
              </a:r>
              <a:endParaRPr lang="cs-CZ" sz="1400" dirty="0"/>
            </a:p>
          </p:txBody>
        </p:sp>
      </p:grpSp>
      <p:sp>
        <p:nvSpPr>
          <p:cNvPr id="50" name="TextovéPole 49">
            <a:extLst>
              <a:ext uri="{FF2B5EF4-FFF2-40B4-BE49-F238E27FC236}">
                <a16:creationId xmlns:a16="http://schemas.microsoft.com/office/drawing/2014/main" id="{4A9E379A-1893-4C9F-B13F-2CEC2AE9B17F}"/>
              </a:ext>
            </a:extLst>
          </p:cNvPr>
          <p:cNvSpPr txBox="1"/>
          <p:nvPr/>
        </p:nvSpPr>
        <p:spPr>
          <a:xfrm>
            <a:off x="1472743" y="30588401"/>
            <a:ext cx="11023205" cy="1355115"/>
          </a:xfrm>
          <a:prstGeom prst="rect">
            <a:avLst/>
          </a:prstGeom>
          <a:noFill/>
        </p:spPr>
        <p:txBody>
          <a:bodyPr wrap="square" rtlCol="0">
            <a:spAutoFit/>
          </a:bodyPr>
          <a:lstStyle/>
          <a:p>
            <a:pPr algn="just">
              <a:lnSpc>
                <a:spcPct val="106000"/>
              </a:lnSpc>
              <a:spcAft>
                <a:spcPts val="800"/>
              </a:spcAft>
            </a:pPr>
            <a:r>
              <a:rPr lang="cs-CZ" sz="1800" dirty="0">
                <a:effectLst/>
                <a:ea typeface="Times New Roman" panose="02020603050405020304" pitchFamily="18" charset="0"/>
                <a:cs typeface="Times New Roman" panose="02020603050405020304" pitchFamily="18" charset="0"/>
              </a:rPr>
              <a:t>Povolení ke stavbě školy vydala komise 13.3.1930. Stavba byla svěřena firmě Václav a František Kavalír z Prahy Smíchova. Převážně byli zaměstnáni místní dělníci včetně stavbyvedoucího, kterým byl pan </a:t>
            </a:r>
            <a:r>
              <a:rPr lang="cs-CZ" sz="1800" b="1" dirty="0">
                <a:effectLst/>
                <a:ea typeface="Times New Roman" panose="02020603050405020304" pitchFamily="18" charset="0"/>
                <a:cs typeface="Times New Roman" panose="02020603050405020304" pitchFamily="18" charset="0"/>
              </a:rPr>
              <a:t>Václav Ševčík</a:t>
            </a:r>
            <a:r>
              <a:rPr lang="cs-CZ" sz="1800" dirty="0">
                <a:effectLst/>
                <a:ea typeface="Times New Roman" panose="02020603050405020304" pitchFamily="18" charset="0"/>
                <a:cs typeface="Times New Roman" panose="02020603050405020304" pitchFamily="18" charset="0"/>
              </a:rPr>
              <a:t>.</a:t>
            </a:r>
          </a:p>
          <a:p>
            <a:pPr algn="just">
              <a:lnSpc>
                <a:spcPct val="106000"/>
              </a:lnSpc>
              <a:spcAft>
                <a:spcPts val="800"/>
              </a:spcAft>
            </a:pPr>
            <a:r>
              <a:rPr lang="cs-CZ" sz="1800" dirty="0">
                <a:effectLst/>
                <a:ea typeface="Times New Roman" panose="02020603050405020304" pitchFamily="18" charset="0"/>
                <a:cs typeface="Times New Roman" panose="02020603050405020304" pitchFamily="18" charset="0"/>
              </a:rPr>
              <a:t>Se stavbou se začalo 24.11.1930. Dne 6.9.1931 byla škola slavnostně otevřena starostou Josefem Humlem jako </a:t>
            </a:r>
            <a:r>
              <a:rPr lang="cs-CZ" sz="1800" b="1" dirty="0">
                <a:effectLst/>
                <a:ea typeface="Times New Roman" panose="02020603050405020304" pitchFamily="18" charset="0"/>
                <a:cs typeface="Times New Roman" panose="02020603050405020304" pitchFamily="18" charset="0"/>
              </a:rPr>
              <a:t>„Masarykova obecná škola smíšená v Suchdole</a:t>
            </a:r>
            <a:r>
              <a:rPr lang="cs-CZ" sz="1800" dirty="0">
                <a:effectLst/>
                <a:ea typeface="Times New Roman" panose="02020603050405020304" pitchFamily="18" charset="0"/>
                <a:cs typeface="Times New Roman" panose="02020603050405020304" pitchFamily="18" charset="0"/>
              </a:rPr>
              <a:t>“ </a:t>
            </a:r>
            <a:r>
              <a:rPr lang="cs-CZ" sz="1800" i="1" dirty="0">
                <a:effectLst/>
                <a:ea typeface="Times New Roman" panose="02020603050405020304" pitchFamily="18" charset="0"/>
                <a:cs typeface="Times New Roman" panose="02020603050405020304" pitchFamily="18" charset="0"/>
              </a:rPr>
              <a:t>[1] (B.S.)</a:t>
            </a:r>
            <a:endParaRPr lang="cs-CZ" i="1" dirty="0"/>
          </a:p>
        </p:txBody>
      </p:sp>
      <p:sp>
        <p:nvSpPr>
          <p:cNvPr id="31" name="Obdélník 30">
            <a:extLst>
              <a:ext uri="{FF2B5EF4-FFF2-40B4-BE49-F238E27FC236}">
                <a16:creationId xmlns:a16="http://schemas.microsoft.com/office/drawing/2014/main" id="{FB1DB903-8821-41F7-AD63-D1925929F3A2}"/>
              </a:ext>
            </a:extLst>
          </p:cNvPr>
          <p:cNvSpPr/>
          <p:nvPr/>
        </p:nvSpPr>
        <p:spPr>
          <a:xfrm>
            <a:off x="1078024" y="24498299"/>
            <a:ext cx="11927064" cy="78639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8" name="Obdélník 57">
            <a:extLst>
              <a:ext uri="{FF2B5EF4-FFF2-40B4-BE49-F238E27FC236}">
                <a16:creationId xmlns:a16="http://schemas.microsoft.com/office/drawing/2014/main" id="{BBDF663B-BA40-4219-B4C6-C1D3121F671E}"/>
              </a:ext>
            </a:extLst>
          </p:cNvPr>
          <p:cNvSpPr/>
          <p:nvPr/>
        </p:nvSpPr>
        <p:spPr>
          <a:xfrm>
            <a:off x="13604099" y="24494249"/>
            <a:ext cx="9842022" cy="78679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5" name="Obrázek 34" descr="Obsah obrázku text&#10;&#10;Popis byl vytvořen automaticky">
            <a:extLst>
              <a:ext uri="{FF2B5EF4-FFF2-40B4-BE49-F238E27FC236}">
                <a16:creationId xmlns:a16="http://schemas.microsoft.com/office/drawing/2014/main" id="{942259D9-90B6-48DF-B435-798E5A333F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304403">
            <a:off x="15844716" y="22794884"/>
            <a:ext cx="3444486" cy="1364461"/>
          </a:xfrm>
          <a:prstGeom prst="rect">
            <a:avLst/>
          </a:prstGeom>
        </p:spPr>
      </p:pic>
      <p:pic>
        <p:nvPicPr>
          <p:cNvPr id="40" name="Obrázek 39" descr="Obsah obrázku text&#10;&#10;Popis byl vytvořen automaticky">
            <a:extLst>
              <a:ext uri="{FF2B5EF4-FFF2-40B4-BE49-F238E27FC236}">
                <a16:creationId xmlns:a16="http://schemas.microsoft.com/office/drawing/2014/main" id="{84D6ACCD-A8A7-45B5-851E-936D207037C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163259">
            <a:off x="20111104" y="22798025"/>
            <a:ext cx="3549101" cy="1477158"/>
          </a:xfrm>
          <a:prstGeom prst="rect">
            <a:avLst/>
          </a:prstGeom>
        </p:spPr>
      </p:pic>
      <p:sp>
        <p:nvSpPr>
          <p:cNvPr id="52" name="TextovéPole 51">
            <a:extLst>
              <a:ext uri="{FF2B5EF4-FFF2-40B4-BE49-F238E27FC236}">
                <a16:creationId xmlns:a16="http://schemas.microsoft.com/office/drawing/2014/main" id="{AE294684-3339-1BB7-F44E-FB47ED69D4A6}"/>
              </a:ext>
            </a:extLst>
          </p:cNvPr>
          <p:cNvSpPr txBox="1"/>
          <p:nvPr/>
        </p:nvSpPr>
        <p:spPr>
          <a:xfrm>
            <a:off x="8327422" y="2402145"/>
            <a:ext cx="8534414" cy="707886"/>
          </a:xfrm>
          <a:prstGeom prst="rect">
            <a:avLst/>
          </a:prstGeom>
          <a:noFill/>
        </p:spPr>
        <p:txBody>
          <a:bodyPr wrap="square" rtlCol="0">
            <a:spAutoFit/>
          </a:bodyPr>
          <a:lstStyle/>
          <a:p>
            <a:pPr algn="ctr"/>
            <a:r>
              <a:rPr lang="cs-CZ" sz="4000" i="1" dirty="0">
                <a:solidFill>
                  <a:schemeClr val="tx1">
                    <a:lumMod val="50000"/>
                    <a:lumOff val="50000"/>
                  </a:schemeClr>
                </a:solidFill>
              </a:rPr>
              <a:t>Z historie řemesel a živností na Suchdole</a:t>
            </a:r>
          </a:p>
        </p:txBody>
      </p:sp>
      <p:pic>
        <p:nvPicPr>
          <p:cNvPr id="54" name="Obrázek 53" descr="Obsah obrázku text, klipart&#10;&#10;Popis byl vytvořen automaticky">
            <a:extLst>
              <a:ext uri="{FF2B5EF4-FFF2-40B4-BE49-F238E27FC236}">
                <a16:creationId xmlns:a16="http://schemas.microsoft.com/office/drawing/2014/main" id="{6F62435B-C5F2-A612-DBBF-3A06D346E60C}"/>
              </a:ext>
            </a:extLst>
          </p:cNvPr>
          <p:cNvPicPr>
            <a:picLocks noChangeAspect="1"/>
          </p:cNvPicPr>
          <p:nvPr/>
        </p:nvPicPr>
        <p:blipFill>
          <a:blip r:embed="rId18">
            <a:alphaModFix amt="36000"/>
            <a:extLst>
              <a:ext uri="{28A0092B-C50C-407E-A947-70E740481C1C}">
                <a14:useLocalDpi xmlns:a14="http://schemas.microsoft.com/office/drawing/2010/main" val="0"/>
              </a:ext>
            </a:extLst>
          </a:blip>
          <a:stretch>
            <a:fillRect/>
          </a:stretch>
        </p:blipFill>
        <p:spPr>
          <a:xfrm>
            <a:off x="11514766" y="1000446"/>
            <a:ext cx="2178001" cy="1357621"/>
          </a:xfrm>
          <a:prstGeom prst="rect">
            <a:avLst/>
          </a:prstGeom>
        </p:spPr>
      </p:pic>
      <p:grpSp>
        <p:nvGrpSpPr>
          <p:cNvPr id="56" name="Skupina 55">
            <a:extLst>
              <a:ext uri="{FF2B5EF4-FFF2-40B4-BE49-F238E27FC236}">
                <a16:creationId xmlns:a16="http://schemas.microsoft.com/office/drawing/2014/main" id="{43C77143-E1DA-8A61-EEE1-1E5414C0582B}"/>
              </a:ext>
            </a:extLst>
          </p:cNvPr>
          <p:cNvGrpSpPr/>
          <p:nvPr/>
        </p:nvGrpSpPr>
        <p:grpSpPr>
          <a:xfrm>
            <a:off x="8607341" y="34652811"/>
            <a:ext cx="7831297" cy="609075"/>
            <a:chOff x="8688983" y="35222496"/>
            <a:chExt cx="7831297" cy="609075"/>
          </a:xfrm>
        </p:grpSpPr>
        <p:sp>
          <p:nvSpPr>
            <p:cNvPr id="57" name="TextovéPole 56">
              <a:extLst>
                <a:ext uri="{FF2B5EF4-FFF2-40B4-BE49-F238E27FC236}">
                  <a16:creationId xmlns:a16="http://schemas.microsoft.com/office/drawing/2014/main" id="{760F90BE-CB22-A007-42AB-C156F91AE01F}"/>
                </a:ext>
              </a:extLst>
            </p:cNvPr>
            <p:cNvSpPr txBox="1"/>
            <p:nvPr/>
          </p:nvSpPr>
          <p:spPr>
            <a:xfrm>
              <a:off x="8912843" y="35222496"/>
              <a:ext cx="7415862" cy="307777"/>
            </a:xfrm>
            <a:prstGeom prst="rect">
              <a:avLst/>
            </a:prstGeom>
            <a:noFill/>
          </p:spPr>
          <p:txBody>
            <a:bodyPr wrap="square" rtlCol="0">
              <a:spAutoFit/>
            </a:bodyPr>
            <a:lstStyle/>
            <a:p>
              <a:pPr algn="ctr"/>
              <a:r>
                <a:rPr lang="cs-CZ" sz="1400" dirty="0"/>
                <a:t>Z HISTORIE ŘEMESEL A ŽIVNOSTÍ NA SUCHDOLE</a:t>
              </a:r>
            </a:p>
          </p:txBody>
        </p:sp>
        <p:sp>
          <p:nvSpPr>
            <p:cNvPr id="59" name="TextovéPole 58">
              <a:extLst>
                <a:ext uri="{FF2B5EF4-FFF2-40B4-BE49-F238E27FC236}">
                  <a16:creationId xmlns:a16="http://schemas.microsoft.com/office/drawing/2014/main" id="{770F5409-226D-2B52-8408-E3EC56DE980C}"/>
                </a:ext>
              </a:extLst>
            </p:cNvPr>
            <p:cNvSpPr txBox="1"/>
            <p:nvPr/>
          </p:nvSpPr>
          <p:spPr>
            <a:xfrm>
              <a:off x="8688983" y="35523794"/>
              <a:ext cx="7831297" cy="307777"/>
            </a:xfrm>
            <a:prstGeom prst="rect">
              <a:avLst/>
            </a:prstGeom>
            <a:noFill/>
          </p:spPr>
          <p:txBody>
            <a:bodyPr wrap="square" rtlCol="0">
              <a:spAutoFit/>
            </a:bodyPr>
            <a:lstStyle/>
            <a:p>
              <a:pPr algn="ctr"/>
              <a:r>
                <a:rPr lang="cs-CZ" sz="1400" dirty="0"/>
                <a:t>Copyright © Helena Bínová, Josef Jánský, Bohumil Sommer, Petra Wendelová</a:t>
              </a:r>
            </a:p>
          </p:txBody>
        </p:sp>
      </p:grpSp>
    </p:spTree>
    <p:extLst>
      <p:ext uri="{BB962C8B-B14F-4D97-AF65-F5344CB8AC3E}">
        <p14:creationId xmlns:p14="http://schemas.microsoft.com/office/powerpoint/2010/main" val="1745484983"/>
      </p:ext>
    </p:extLst>
  </p:cSld>
  <p:clrMapOvr>
    <a:masterClrMapping/>
  </p:clrMapOvr>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951</TotalTime>
  <Words>1402</Words>
  <Application>Microsoft Office PowerPoint</Application>
  <PresentationFormat>Vlastní</PresentationFormat>
  <Paragraphs>45</Paragraphs>
  <Slides>1</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vt:i4>
      </vt:variant>
    </vt:vector>
  </HeadingPairs>
  <TitlesOfParts>
    <vt:vector size="6" baseType="lpstr">
      <vt:lpstr>Arial</vt:lpstr>
      <vt:lpstr>Calibri</vt:lpstr>
      <vt:lpstr>Calibri Light</vt:lpstr>
      <vt:lpstr>Times New Roman</vt:lpstr>
      <vt:lpstr>Motiv Office</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Josef Jánský</dc:creator>
  <cp:lastModifiedBy>Josef Jánský</cp:lastModifiedBy>
  <cp:revision>130</cp:revision>
  <dcterms:created xsi:type="dcterms:W3CDTF">2021-05-26T03:24:51Z</dcterms:created>
  <dcterms:modified xsi:type="dcterms:W3CDTF">2022-05-12T13:24:54Z</dcterms:modified>
</cp:coreProperties>
</file>